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1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64" r:id="rId5"/>
    <p:sldId id="259" r:id="rId6"/>
    <p:sldId id="292" r:id="rId7"/>
    <p:sldId id="271" r:id="rId8"/>
    <p:sldId id="272" r:id="rId9"/>
    <p:sldId id="273" r:id="rId10"/>
    <p:sldId id="295" r:id="rId11"/>
    <p:sldId id="274" r:id="rId12"/>
    <p:sldId id="275" r:id="rId13"/>
    <p:sldId id="308" r:id="rId14"/>
    <p:sldId id="277" r:id="rId15"/>
    <p:sldId id="278" r:id="rId16"/>
    <p:sldId id="279" r:id="rId17"/>
    <p:sldId id="280" r:id="rId18"/>
    <p:sldId id="281" r:id="rId19"/>
    <p:sldId id="260" r:id="rId20"/>
    <p:sldId id="265" r:id="rId21"/>
    <p:sldId id="304" r:id="rId22"/>
    <p:sldId id="268" r:id="rId23"/>
    <p:sldId id="270" r:id="rId24"/>
    <p:sldId id="26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7" r:id="rId33"/>
    <p:sldId id="300" r:id="rId34"/>
    <p:sldId id="296" r:id="rId35"/>
    <p:sldId id="301" r:id="rId36"/>
    <p:sldId id="307" r:id="rId37"/>
    <p:sldId id="303" r:id="rId38"/>
    <p:sldId id="298" r:id="rId39"/>
    <p:sldId id="302" r:id="rId40"/>
    <p:sldId id="305" r:id="rId41"/>
    <p:sldId id="299" r:id="rId42"/>
    <p:sldId id="262" r:id="rId43"/>
    <p:sldId id="290" r:id="rId44"/>
    <p:sldId id="291" r:id="rId45"/>
    <p:sldId id="306" r:id="rId46"/>
    <p:sldId id="263" r:id="rId47"/>
    <p:sldId id="289" r:id="rId48"/>
  </p:sldIdLst>
  <p:sldSz cx="18288000" cy="10287000"/>
  <p:notesSz cx="10287000" cy="18288000"/>
  <p:embeddedFontLst>
    <p:embeddedFont>
      <p:font typeface="나눔스퀘어OTF_ac Light" panose="020B0600000101010101" pitchFamily="34" charset="-127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harter" panose="02040503050506020203" pitchFamily="18" charset="0"/>
      <p:regular r:id="rId55"/>
      <p:bold r:id="rId56"/>
      <p:italic r:id="rId57"/>
      <p:boldItalic r:id="rId58"/>
    </p:embeddedFont>
    <p:embeddedFont>
      <p:font typeface="charter" panose="02040503050506020203" pitchFamily="18" charset="0"/>
      <p:regular r:id="rId55"/>
      <p:bold r:id="rId56"/>
      <p:italic r:id="rId57"/>
      <p:boldItalic r:id="rId58"/>
    </p:embeddedFont>
    <p:embeddedFont>
      <p:font typeface="NanumSquareOTF" panose="020B0600000101010101" pitchFamily="34" charset="-127"/>
      <p:regular r:id="rId59"/>
    </p:embeddedFont>
    <p:embeddedFont>
      <p:font typeface="NanumSquareOTF Bold" panose="020B0600000101010101" pitchFamily="34" charset="-127"/>
      <p:bold r:id="rId60"/>
    </p:embeddedFont>
    <p:embeddedFont>
      <p:font typeface="NanumSquareOTF_ac" panose="020B0600000101010101" pitchFamily="34" charset="-127"/>
      <p:regular r:id="rId61"/>
    </p:embeddedFont>
    <p:embeddedFont>
      <p:font typeface="NanumSquareOTF_ac Bold" panose="020B0600000101010101" pitchFamily="34" charset="-127"/>
      <p:bold r:id="rId62"/>
    </p:embeddedFont>
    <p:embeddedFont>
      <p:font typeface="NanumSquareOTF_ac ExtraBold" panose="020B0600000101010101" pitchFamily="34" charset="-127"/>
      <p:bold r:id="rId63"/>
    </p:embeddedFont>
    <p:embeddedFont>
      <p:font typeface="NanumSquareOTF_ac Light" panose="020B0600000101010101" pitchFamily="34" charset="-127"/>
      <p:regular r:id="rId64"/>
    </p:embeddedFont>
    <p:embeddedFont>
      <p:font typeface="S-Core Dream 5 Medium" panose="020B0503030302020204" pitchFamily="34" charset="-127"/>
      <p:regular r:id="rId65"/>
    </p:embeddedFont>
    <p:embeddedFont>
      <p:font typeface="S-Core Dream 6 Bold" panose="020B0503030302020204" pitchFamily="34" charset="-127"/>
      <p:regular r:id="rId66"/>
    </p:embeddedFont>
    <p:embeddedFont>
      <p:font typeface="THE캔디바" panose="020F0502020204030204" pitchFamily="34" charset="0"/>
      <p:regular r:id="rId67"/>
      <p:bold r:id="rId68"/>
      <p:italic r:id="rId69"/>
      <p:boldItalic r:id="rId70"/>
    </p:embeddedFont>
    <p:embeddedFont>
      <p:font typeface="Ubuntu Condensed" panose="020F0502020204030204" pitchFamily="34" charset="0"/>
      <p:regular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56" userDrawn="1">
          <p15:clr>
            <a:srgbClr val="A4A3A4"/>
          </p15:clr>
        </p15:guide>
        <p15:guide id="2" pos="14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6C2A5"/>
    <a:srgbClr val="8DA0CB"/>
    <a:srgbClr val="FC8D62"/>
    <a:srgbClr val="F8E484"/>
    <a:srgbClr val="973B39"/>
    <a:srgbClr val="3A6293"/>
    <a:srgbClr val="568B35"/>
    <a:srgbClr val="568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/>
    <p:restoredTop sz="72857"/>
  </p:normalViewPr>
  <p:slideViewPr>
    <p:cSldViewPr>
      <p:cViewPr varScale="1">
        <p:scale>
          <a:sx n="61" d="100"/>
          <a:sy n="61" d="100"/>
        </p:scale>
        <p:origin x="1936" y="200"/>
      </p:cViewPr>
      <p:guideLst>
        <p:guide orient="horz" pos="5256"/>
        <p:guide pos="14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2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11:23:22.29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0 172 16383,'46'0'0,"-8"0"0,-20 0 0,0 0 0,-2 0 0,8 0 0,1 0 0,8 0 0,3 0 0,4 0 0,0 0 0,2 0 0,3 0 0,1 0 0,0 0 0,-6 0 0,-9 0 0,-8 0 0,-6 0 0,-6 0 0,-2 0 0,3 0 0,8 0 0,17 0 0,18 0 0,13-2 0,8-6 0,-5-1 0,-9-3 0,-12 3 0,-10 4 0,-13 1 0,-8 4 0,-8 0 0,-5-3 0,5-1 0,8 0 0,17-1 0,19 0 0,13 0 0,5-3 0,-11 2 0,-13 1 0,-15 1 0,-13 4 0,-6 0 0,-5 0 0,2 0 0,7-1 0,5-2 0,4-2 0,8 1 0,-15 1 0,4 3 0,-10 0 0,23 0 0,23-2 0,32-7 0,-37 4 0,1 0 0,3-2 0,-1 0 0,-2 0 0,-3 2 0,35-1 0,-23 2 0,-20 4 0,-21 0 0,8 0 0,9 0 0,25 0 0,6 0 0,-10 0 0,-28 0 0,-14 0 0,-10 0 0,-1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25C27-2BA2-C74E-AFC0-4AA43EACA164}" type="datetimeFigureOut">
              <a:rPr kumimoji="1" lang="ko-Kore-KR" altLang="en-US" smtClean="0"/>
              <a:t>2022. 7. 6.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F3E-7F99-EB4D-98FD-567C858F64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3819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 분류예측 프로젝트 </a:t>
            </a:r>
            <a:r>
              <a:rPr kumimoji="1" lang="en-US" altLang="ko-KR" dirty="0"/>
              <a:t>2</a:t>
            </a:r>
            <a:r>
              <a:rPr kumimoji="1" lang="ko-KR" altLang="en-US" dirty="0"/>
              <a:t>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어디갈지</a:t>
            </a:r>
            <a:r>
              <a:rPr kumimoji="1" lang="ko-KR" altLang="en-US" dirty="0"/>
              <a:t> </a:t>
            </a:r>
            <a:r>
              <a:rPr kumimoji="1" lang="en-US" altLang="ko-KR" dirty="0"/>
              <a:t>KU</a:t>
            </a:r>
            <a:r>
              <a:rPr kumimoji="1" lang="ko-KR" altLang="en-US" dirty="0" err="1"/>
              <a:t>민하지마의</a:t>
            </a:r>
            <a:r>
              <a:rPr kumimoji="1" lang="ko-KR" altLang="en-US" dirty="0"/>
              <a:t> 발표를 </a:t>
            </a:r>
            <a:r>
              <a:rPr kumimoji="1" lang="ko-KR" altLang="en-US" dirty="0" err="1"/>
              <a:t>맡게된</a:t>
            </a:r>
            <a:r>
              <a:rPr kumimoji="1" lang="ko-KR" altLang="en-US" dirty="0"/>
              <a:t> </a:t>
            </a:r>
            <a:r>
              <a:rPr kumimoji="1" lang="en-US" altLang="ko-KR" dirty="0"/>
              <a:t>15</a:t>
            </a:r>
            <a:r>
              <a:rPr kumimoji="1" lang="ko-KR" altLang="en-US" dirty="0"/>
              <a:t>기 </a:t>
            </a:r>
            <a:r>
              <a:rPr kumimoji="1" lang="ko-KR" altLang="en-US" dirty="0" err="1"/>
              <a:t>공도웅입니다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저희 팀을 필두로 모든 팀의 이름에 </a:t>
            </a:r>
            <a:r>
              <a:rPr kumimoji="1" lang="en-US" altLang="ko-KR" dirty="0"/>
              <a:t>KU</a:t>
            </a:r>
            <a:r>
              <a:rPr kumimoji="1" lang="ko-KR" altLang="en-US" dirty="0"/>
              <a:t>가 들어간 것 같은데요 </a:t>
            </a:r>
            <a:r>
              <a:rPr kumimoji="1" lang="ko-KR" altLang="en-US" dirty="0" err="1"/>
              <a:t>ㅎㅎ</a:t>
            </a:r>
            <a:r>
              <a:rPr kumimoji="1" lang="ko-KR" altLang="en-US" dirty="0"/>
              <a:t> 저희 팀은 서울대공원 혼잡도 예측을 통한 최적의 방문 날짜 선정을 주제로 장기프로젝트를 진행하였습니다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본격적으로 발표 시작하겠습니다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F3E-7F99-EB4D-98FD-567C858F643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3996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앞장과 관련하여 요일 별 공휴일의 수를 구해봤는데</a:t>
            </a:r>
            <a:r>
              <a:rPr lang="en-US" altLang="ko-KR" dirty="0"/>
              <a:t>, </a:t>
            </a:r>
            <a:r>
              <a:rPr lang="ko-KR" altLang="en-US" dirty="0"/>
              <a:t>공휴일의 대부분은 주말이 아닌 평일에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이용하여 주말을 제외한 공휴일과 주말</a:t>
            </a:r>
            <a:r>
              <a:rPr lang="en-US" altLang="ko-KR" dirty="0"/>
              <a:t>, </a:t>
            </a:r>
            <a:r>
              <a:rPr lang="ko-KR" altLang="en-US" dirty="0"/>
              <a:t>공휴일을 제외한 평일의 평균입장객 수를 비교해보았습니다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결과 주말보다 주말을 제외한 공휴일의 입장객 수가 더 많음을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8040A-12E5-4B43-A4AF-96097A511F3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293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앞장과 관련하여 요일 별 공휴일의 수를 구해봤는데</a:t>
            </a:r>
            <a:r>
              <a:rPr lang="en-US" altLang="ko-KR" dirty="0"/>
              <a:t>, </a:t>
            </a:r>
            <a:r>
              <a:rPr lang="ko-KR" altLang="en-US" dirty="0"/>
              <a:t>공휴일의 대부분은 주말이 아닌 평일에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이용하여 주말을 제외한 공휴일과 주말</a:t>
            </a:r>
            <a:r>
              <a:rPr lang="en-US" altLang="ko-KR" dirty="0"/>
              <a:t>, </a:t>
            </a:r>
            <a:r>
              <a:rPr lang="ko-KR" altLang="en-US" dirty="0"/>
              <a:t>공휴일을 제외한 평일의 평균입장객 수를 비교해보았습니다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결과 주말보다 주말을 제외한 공휴일의 입장객 수가 더 많음을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8040A-12E5-4B43-A4AF-96097A511F3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143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계절별 입장객 수에 대해 확인해보았는데요</a:t>
            </a:r>
            <a:r>
              <a:rPr lang="en-US" altLang="ko-KR" dirty="0"/>
              <a:t>, </a:t>
            </a:r>
            <a:r>
              <a:rPr lang="ko-KR" altLang="en-US" dirty="0"/>
              <a:t>예상대로 선선한 날씨인 봄과 가을에 많은 사람들이 방문했습니다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저희는 서울대공원 홈페이지에 나와있는 </a:t>
            </a:r>
            <a:r>
              <a:rPr lang="ko-KR" altLang="en-US" dirty="0" err="1"/>
              <a:t>절기별</a:t>
            </a:r>
            <a:r>
              <a:rPr lang="ko-KR" altLang="en-US" dirty="0"/>
              <a:t> 운영시간의 차이에 대해 호기심을 가졌는데요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실제로 </a:t>
            </a:r>
            <a:r>
              <a:rPr lang="ko-KR" altLang="en-US" dirty="0" err="1"/>
              <a:t>절기별</a:t>
            </a:r>
            <a:r>
              <a:rPr lang="ko-KR" altLang="en-US" dirty="0"/>
              <a:t> 평균입장객 수를 비교해본 결과</a:t>
            </a:r>
            <a:r>
              <a:rPr lang="en-US" altLang="ko-KR" dirty="0"/>
              <a:t>, </a:t>
            </a:r>
            <a:r>
              <a:rPr lang="ko-KR" altLang="en-US" dirty="0"/>
              <a:t>간절기와 하절기에 상대적으로 많은 입장객 수가 있기에 </a:t>
            </a:r>
            <a:endParaRPr lang="en-US" altLang="ko-KR" dirty="0"/>
          </a:p>
          <a:p>
            <a:r>
              <a:rPr lang="ko-KR" altLang="en-US" dirty="0"/>
              <a:t>이를 고려해</a:t>
            </a:r>
            <a:r>
              <a:rPr lang="en-US" altLang="ko-KR" dirty="0"/>
              <a:t>, </a:t>
            </a:r>
            <a:r>
              <a:rPr lang="ko-KR" altLang="en-US" dirty="0"/>
              <a:t>서울대공원 측에서 운영시간을 동절기보다 길게 설정했다고 유추했습니다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8040A-12E5-4B43-A4AF-96097A511F3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602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방학여부 별 입장객 수를 확인해본 결과</a:t>
            </a:r>
            <a:r>
              <a:rPr lang="en-US" altLang="ko-KR" dirty="0"/>
              <a:t>, </a:t>
            </a:r>
            <a:r>
              <a:rPr lang="ko-KR" altLang="en-US" dirty="0"/>
              <a:t>초중고 학생들의 방학이 입장객 수에 큰 영향을 끼치지 않음을 확인했습니다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이유에 대해서 고민을 해보았는데요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 데이터의 입장객 수에 대한 세부내용을 보면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1.</a:t>
            </a:r>
            <a:r>
              <a:rPr lang="ko-KR" altLang="en-US" dirty="0"/>
              <a:t>성인의 방문자수가 청소년</a:t>
            </a:r>
            <a:r>
              <a:rPr lang="en-US" altLang="ko-KR" dirty="0"/>
              <a:t>/</a:t>
            </a:r>
            <a:r>
              <a:rPr lang="ko-KR" altLang="en-US" dirty="0"/>
              <a:t>어린이의 방문자수보다 훨씬 많았고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서울대공원을 방문하는 청소년</a:t>
            </a:r>
            <a:r>
              <a:rPr lang="en-US" altLang="ko-KR" dirty="0"/>
              <a:t>/</a:t>
            </a:r>
            <a:r>
              <a:rPr lang="ko-KR" altLang="en-US" dirty="0"/>
              <a:t>어린이들의 경우</a:t>
            </a:r>
            <a:r>
              <a:rPr lang="en-US" altLang="ko-KR" dirty="0"/>
              <a:t>, </a:t>
            </a:r>
            <a:r>
              <a:rPr lang="ko-KR" altLang="en-US" dirty="0"/>
              <a:t>주로 혼자 가기보다는 부모님과 같은 보호자를 동반하기 </a:t>
            </a:r>
            <a:r>
              <a:rPr lang="ko-KR" altLang="en-US" dirty="0" err="1"/>
              <a:t>떄문에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학생들의 방학보다는 보호자의 쉬는 날 여부가 더 중요하기에 이러한 결과가 나왔다고 생각했습니다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8040A-12E5-4B43-A4AF-96097A511F3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35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ko-KR" altLang="en-US" dirty="0" err="1"/>
              <a:t>수치형변수들의</a:t>
            </a:r>
            <a:r>
              <a:rPr lang="ko-KR" altLang="en-US" dirty="0"/>
              <a:t> 상관관계를 확인해보았습니다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특징적인 부분이 있다면</a:t>
            </a:r>
            <a:r>
              <a:rPr lang="en-US" altLang="ko-KR" dirty="0"/>
              <a:t>,</a:t>
            </a:r>
            <a:r>
              <a:rPr lang="ko-KR" altLang="en-US" dirty="0"/>
              <a:t> 입장객 수와 대공원역 </a:t>
            </a:r>
            <a:r>
              <a:rPr lang="ko-KR" altLang="en-US" dirty="0" err="1"/>
              <a:t>하차자</a:t>
            </a:r>
            <a:r>
              <a:rPr lang="ko-KR" altLang="en-US" dirty="0"/>
              <a:t> 수와 상대적으로 큰 양의 상관관계를 가지고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이를 검증하기 위해 </a:t>
            </a:r>
            <a:r>
              <a:rPr lang="ko-KR" altLang="en-US" dirty="0" err="1"/>
              <a:t>피어슨</a:t>
            </a:r>
            <a:r>
              <a:rPr lang="ko-KR" altLang="en-US" dirty="0"/>
              <a:t> 상관분석을 실시하였고</a:t>
            </a:r>
            <a:r>
              <a:rPr lang="en-US" altLang="ko-KR" dirty="0"/>
              <a:t>, </a:t>
            </a:r>
            <a:r>
              <a:rPr lang="ko-KR" altLang="en-US" dirty="0"/>
              <a:t>그 결과 </a:t>
            </a:r>
            <a:r>
              <a:rPr lang="ko-KR" altLang="en-US" dirty="0" err="1"/>
              <a:t>귀무가설의</a:t>
            </a:r>
            <a:r>
              <a:rPr lang="ko-KR" altLang="en-US" dirty="0"/>
              <a:t> 기각으로 두 변수 사이에 높은 양의 상관이 유의함을 확인했습니다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초반에 살펴본 입장객 수와 </a:t>
            </a:r>
            <a:r>
              <a:rPr lang="ko-KR" altLang="en-US" dirty="0" err="1"/>
              <a:t>하차자</a:t>
            </a:r>
            <a:r>
              <a:rPr lang="ko-KR" altLang="en-US" dirty="0"/>
              <a:t> 수의 분포가 비슷한 것도 이러한 맥락으로 이해할 수 있을 것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8040A-12E5-4B43-A4AF-96097A511F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235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en-US" altLang="ko-KR" dirty="0"/>
              <a:t>‘</a:t>
            </a:r>
            <a:r>
              <a:rPr lang="ko-KR" altLang="en-US" dirty="0"/>
              <a:t>요인 분석</a:t>
            </a:r>
            <a:r>
              <a:rPr lang="en-US" altLang="ko-KR" dirty="0"/>
              <a:t>＇</a:t>
            </a:r>
            <a:r>
              <a:rPr lang="ko-KR" altLang="en-US" dirty="0"/>
              <a:t>을 실시해보았습니다</a:t>
            </a:r>
            <a:r>
              <a:rPr lang="en-US" altLang="ko-KR" dirty="0"/>
              <a:t>.</a:t>
            </a:r>
          </a:p>
          <a:p>
            <a:r>
              <a:rPr lang="ko-KR" altLang="en-US" b="0" dirty="0"/>
              <a:t>요인 분석의 경우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수집된 많은 변수들을 유사한 항목들끼리 묶어 적은 수의 요인으로 축소시키는 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분석방법입니다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저희는 차원 축소의 목적 보다는 수치형 데이터의 특성을 파악하기 위해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수치형 데이터에만 적용함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물론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Target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값은 빼고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!)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요인분석을 실시하였습니다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ko-KR" altLang="en-US" b="0" dirty="0"/>
              <a:t>먼저 변수들의 단위를 </a:t>
            </a:r>
            <a:r>
              <a:rPr lang="ko-KR" altLang="en-US" b="0" dirty="0" err="1"/>
              <a:t>맞쳐주기</a:t>
            </a:r>
            <a:r>
              <a:rPr lang="ko-KR" altLang="en-US" b="0" dirty="0"/>
              <a:t> 위해 </a:t>
            </a:r>
            <a:r>
              <a:rPr lang="en-US" altLang="ko-KR" b="0" dirty="0" err="1"/>
              <a:t>standardscaler</a:t>
            </a:r>
            <a:r>
              <a:rPr lang="en-US" altLang="ko-KR" b="0" dirty="0"/>
              <a:t>()</a:t>
            </a:r>
            <a:r>
              <a:rPr lang="ko-KR" altLang="en-US" b="0" dirty="0"/>
              <a:t>을 사용했고 </a:t>
            </a:r>
            <a:endParaRPr lang="en-US" altLang="ko-KR" b="0" dirty="0"/>
          </a:p>
          <a:p>
            <a:r>
              <a:rPr lang="en-US" altLang="ko-KR" b="0" dirty="0"/>
              <a:t>scree plot</a:t>
            </a:r>
            <a:r>
              <a:rPr lang="ko-KR" altLang="en-US" b="0" dirty="0"/>
              <a:t>를 활용하여 </a:t>
            </a:r>
            <a:r>
              <a:rPr lang="en-US" altLang="ko-KR" b="0" dirty="0"/>
              <a:t>‘component </a:t>
            </a:r>
            <a:r>
              <a:rPr lang="ko-KR" altLang="en-US" b="0" dirty="0"/>
              <a:t>개수</a:t>
            </a:r>
            <a:r>
              <a:rPr lang="en-US" altLang="ko-KR" b="0" dirty="0"/>
              <a:t>’</a:t>
            </a:r>
            <a:r>
              <a:rPr lang="ko-KR" altLang="en-US" b="0" dirty="0"/>
              <a:t>별 </a:t>
            </a:r>
            <a:r>
              <a:rPr lang="en-US" altLang="ko-KR" b="0" dirty="0"/>
              <a:t>‘</a:t>
            </a:r>
            <a:r>
              <a:rPr lang="ko-KR" altLang="en-US" b="0" dirty="0"/>
              <a:t>기존 변수를 설명할 수 있는 분산</a:t>
            </a:r>
            <a:r>
              <a:rPr lang="en-US" altLang="ko-KR" b="0" dirty="0"/>
              <a:t>’</a:t>
            </a:r>
            <a:r>
              <a:rPr lang="ko-KR" altLang="en-US" b="0" dirty="0"/>
              <a:t>과의 관계를 알아보았습니다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그 결과 약 </a:t>
            </a:r>
            <a:r>
              <a:rPr lang="en-US" altLang="ko-KR" b="0" dirty="0"/>
              <a:t>3</a:t>
            </a:r>
            <a:r>
              <a:rPr lang="ko-KR" altLang="en-US" b="0" dirty="0"/>
              <a:t>개의 </a:t>
            </a:r>
            <a:r>
              <a:rPr lang="en-US" altLang="ko-KR" b="0" dirty="0"/>
              <a:t>facto</a:t>
            </a:r>
            <a:r>
              <a:rPr lang="ko-KR" altLang="en-US" b="0" dirty="0"/>
              <a:t>가 기존 변수의 전체 분산의 약 </a:t>
            </a:r>
            <a:r>
              <a:rPr lang="en-US" altLang="ko-KR" b="0" dirty="0"/>
              <a:t>84%</a:t>
            </a:r>
            <a:r>
              <a:rPr lang="ko-KR" altLang="en-US" b="0" dirty="0"/>
              <a:t>를 설명함을 확인했고 </a:t>
            </a:r>
            <a:r>
              <a:rPr lang="en-US" altLang="ko-KR" b="0" dirty="0"/>
              <a:t>3</a:t>
            </a:r>
            <a:r>
              <a:rPr lang="ko-KR" altLang="en-US" b="0" dirty="0"/>
              <a:t>개의 요인으로 요인분석을 실시하기로 정했습니다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(</a:t>
            </a:r>
            <a:r>
              <a:rPr lang="ko-KR" altLang="en-US" b="0" dirty="0"/>
              <a:t>보통 </a:t>
            </a:r>
            <a:r>
              <a:rPr lang="en-US" altLang="ko-KR" b="0" dirty="0"/>
              <a:t>70%~90% </a:t>
            </a:r>
            <a:r>
              <a:rPr lang="ko-KR" altLang="en-US" b="0" dirty="0"/>
              <a:t>사이의 값으로 </a:t>
            </a:r>
            <a:r>
              <a:rPr lang="en-US" altLang="ko-KR" b="0" dirty="0" err="1"/>
              <a:t>facor</a:t>
            </a:r>
            <a:r>
              <a:rPr lang="en-US" altLang="ko-KR" b="0" dirty="0"/>
              <a:t> </a:t>
            </a:r>
            <a:r>
              <a:rPr lang="ko-KR" altLang="en-US" b="0" dirty="0"/>
              <a:t>개수를 선정</a:t>
            </a:r>
            <a:r>
              <a:rPr lang="en-US" altLang="ko-KR" b="0" dirty="0"/>
              <a:t>!)</a:t>
            </a:r>
          </a:p>
          <a:p>
            <a:r>
              <a:rPr lang="ko-KR" altLang="en-US" b="0" dirty="0"/>
              <a:t>그 후 여러 </a:t>
            </a:r>
            <a:r>
              <a:rPr lang="en-US" altLang="ko-KR" b="0" dirty="0"/>
              <a:t>method</a:t>
            </a:r>
            <a:r>
              <a:rPr lang="ko-KR" altLang="en-US" b="0" dirty="0"/>
              <a:t>와 </a:t>
            </a:r>
            <a:r>
              <a:rPr lang="en-US" altLang="ko-KR" b="0" dirty="0"/>
              <a:t>rotation </a:t>
            </a:r>
            <a:r>
              <a:rPr lang="ko-KR" altLang="en-US" b="0" dirty="0"/>
              <a:t>기법을 사용하여 변수들이 가장 잘 분류될 수 있도록 비교해보았고</a:t>
            </a:r>
            <a:r>
              <a:rPr lang="en-US" altLang="ko-KR" b="0" dirty="0"/>
              <a:t>, </a:t>
            </a:r>
            <a:r>
              <a:rPr lang="ko-KR" altLang="en-US" b="0" dirty="0"/>
              <a:t>그 결과</a:t>
            </a:r>
            <a:r>
              <a:rPr lang="en-US" altLang="ko-KR" b="0" dirty="0"/>
              <a:t> ‘maximum likelihood’ </a:t>
            </a:r>
            <a:r>
              <a:rPr lang="ko-KR" altLang="en-US" b="0" dirty="0"/>
              <a:t>기법과 </a:t>
            </a:r>
            <a:r>
              <a:rPr lang="en-US" altLang="ko-KR" b="0" dirty="0"/>
              <a:t>‘</a:t>
            </a:r>
            <a:r>
              <a:rPr lang="en-US" altLang="ko-KR" b="0" dirty="0" err="1"/>
              <a:t>oblimin</a:t>
            </a:r>
            <a:r>
              <a:rPr lang="en-US" altLang="ko-KR" b="0" dirty="0"/>
              <a:t>’</a:t>
            </a:r>
            <a:r>
              <a:rPr lang="ko-KR" altLang="en-US" b="0" dirty="0"/>
              <a:t> 회전을 </a:t>
            </a:r>
            <a:r>
              <a:rPr lang="ko-KR" altLang="en-US" b="0" dirty="0" err="1"/>
              <a:t>이요하여</a:t>
            </a:r>
            <a:r>
              <a:rPr lang="ko-KR" altLang="en-US" b="0" dirty="0"/>
              <a:t> 다음과 같이 </a:t>
            </a:r>
            <a:r>
              <a:rPr lang="en-US" altLang="ko-KR" b="0" dirty="0"/>
              <a:t>factor loading</a:t>
            </a:r>
            <a:r>
              <a:rPr lang="ko-KR" altLang="en-US" b="0" dirty="0"/>
              <a:t>을 구했습니다</a:t>
            </a:r>
            <a:r>
              <a:rPr lang="en-US" altLang="ko-KR" b="0" dirty="0"/>
              <a:t>. </a:t>
            </a:r>
            <a:r>
              <a:rPr lang="ko-KR" altLang="en-US" b="0" dirty="0"/>
              <a:t>다음장에서 이를 </a:t>
            </a:r>
            <a:r>
              <a:rPr lang="ko-KR" altLang="en-US" b="0" dirty="0" err="1"/>
              <a:t>시각화하였습니다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8040A-12E5-4B43-A4AF-96097A511F3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584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그래프와 같이 </a:t>
            </a:r>
            <a:r>
              <a:rPr lang="en-US" altLang="ko-KR" dirty="0"/>
              <a:t>(</a:t>
            </a:r>
            <a:r>
              <a:rPr lang="ko-KR" altLang="en-US" dirty="0"/>
              <a:t>최저</a:t>
            </a:r>
            <a:r>
              <a:rPr lang="en-US" altLang="ko-KR" dirty="0"/>
              <a:t>,</a:t>
            </a:r>
            <a:r>
              <a:rPr lang="ko-KR" altLang="en-US" dirty="0"/>
              <a:t>최고</a:t>
            </a:r>
            <a:r>
              <a:rPr lang="en-US" altLang="ko-KR" dirty="0"/>
              <a:t>,</a:t>
            </a:r>
            <a:r>
              <a:rPr lang="ko-KR" altLang="en-US" dirty="0"/>
              <a:t>평균기온</a:t>
            </a:r>
            <a:r>
              <a:rPr lang="en-US" altLang="ko-KR" dirty="0"/>
              <a:t>), (</a:t>
            </a:r>
            <a:r>
              <a:rPr lang="ko-KR" altLang="en-US" dirty="0"/>
              <a:t>누적강수량</a:t>
            </a:r>
            <a:r>
              <a:rPr lang="en-US" altLang="ko-KR" dirty="0"/>
              <a:t>,</a:t>
            </a:r>
            <a:r>
              <a:rPr lang="ko-KR" altLang="en-US" dirty="0"/>
              <a:t>평균습도</a:t>
            </a:r>
            <a:r>
              <a:rPr lang="en-US" altLang="ko-KR" dirty="0"/>
              <a:t>), (</a:t>
            </a:r>
            <a:r>
              <a:rPr lang="ko-KR" altLang="en-US" dirty="0"/>
              <a:t>대공원역 하자자수</a:t>
            </a:r>
            <a:r>
              <a:rPr lang="en-US" altLang="ko-KR" dirty="0"/>
              <a:t>, </a:t>
            </a:r>
            <a:r>
              <a:rPr lang="ko-KR" altLang="en-US" dirty="0"/>
              <a:t>미세먼지 농도</a:t>
            </a:r>
            <a:r>
              <a:rPr lang="en-US" altLang="ko-KR" dirty="0"/>
              <a:t>)</a:t>
            </a:r>
            <a:r>
              <a:rPr lang="ko-KR" altLang="en-US" dirty="0"/>
              <a:t>가 각각의 요인으로 묶이는 것을 확인했습니다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이떄</a:t>
            </a:r>
            <a:r>
              <a:rPr lang="ko-KR" altLang="en-US" dirty="0"/>
              <a:t> 저희는 </a:t>
            </a:r>
            <a:r>
              <a:rPr lang="en-US" altLang="ko-KR" dirty="0"/>
              <a:t>Factor3</a:t>
            </a:r>
            <a:r>
              <a:rPr lang="ko-KR" altLang="en-US" dirty="0"/>
              <a:t>인 대공원역 하차자수와 미세먼지 농도의 밀접한 관계에 주목했습니다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미세먼지 농도 변수의 경우 본 데이터에서 유일하게 </a:t>
            </a:r>
            <a:r>
              <a:rPr lang="ko-KR" altLang="en-US" dirty="0" err="1"/>
              <a:t>결측값이</a:t>
            </a:r>
            <a:r>
              <a:rPr lang="ko-KR" altLang="en-US" dirty="0"/>
              <a:t> 존재하는 변수인데요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후에 </a:t>
            </a:r>
            <a:r>
              <a:rPr lang="ko-KR" altLang="en-US" dirty="0" err="1"/>
              <a:t>결측값을</a:t>
            </a:r>
            <a:r>
              <a:rPr lang="ko-KR" altLang="en-US" dirty="0"/>
              <a:t> 처리하는 과정에서 동일 요인에 속하는 대공원역 하차자수와 선형회귀를 통해 </a:t>
            </a:r>
            <a:r>
              <a:rPr lang="ko-KR" altLang="en-US" dirty="0" err="1"/>
              <a:t>결측값을</a:t>
            </a:r>
            <a:r>
              <a:rPr lang="ko-KR" altLang="en-US" dirty="0"/>
              <a:t> 처리하는 아이디어를 구상할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8040A-12E5-4B43-A4AF-96097A511F3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314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</a:t>
            </a:r>
            <a:r>
              <a:rPr kumimoji="1" lang="en-US" altLang="ko-KR" dirty="0"/>
              <a:t>train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test</a:t>
            </a:r>
            <a:r>
              <a:rPr kumimoji="1" lang="ko-KR" altLang="en-US" dirty="0"/>
              <a:t> </a:t>
            </a:r>
            <a:r>
              <a:rPr kumimoji="1" lang="en-US" altLang="ko-KR" dirty="0"/>
              <a:t>set</a:t>
            </a:r>
            <a:r>
              <a:rPr kumimoji="1" lang="ko-KR" altLang="en-US" dirty="0"/>
              <a:t>에서 동일한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과정을 하기 위해서 두 데이터셋을 합쳐서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전반부를 진행했습니다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우선 이상치와 </a:t>
            </a:r>
            <a:r>
              <a:rPr kumimoji="1" lang="ko-KR" altLang="en-US" dirty="0" err="1"/>
              <a:t>결측치를</a:t>
            </a:r>
            <a:r>
              <a:rPr kumimoji="1" lang="ko-KR" altLang="en-US" dirty="0"/>
              <a:t> 처리했습니다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＇</a:t>
            </a:r>
            <a:r>
              <a:rPr kumimoji="1" lang="ko-KR" altLang="en-US" dirty="0"/>
              <a:t>입장객 수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임시휴원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이 있는 행들은 삭제를 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공휴일 여부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에는 공휴일로 된 값들을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나머지를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바꿔주었습니다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미세먼지 농도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에서는 기호가 잘못 들어가 있어서 이를 </a:t>
            </a:r>
            <a:r>
              <a:rPr kumimoji="1" lang="ko-KR" altLang="en-US" dirty="0" err="1"/>
              <a:t>결측치로</a:t>
            </a:r>
            <a:r>
              <a:rPr kumimoji="1" lang="ko-KR" altLang="en-US" dirty="0"/>
              <a:t> 바꿔주었습니다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이렇게 </a:t>
            </a:r>
            <a:r>
              <a:rPr kumimoji="1" lang="ko-KR" altLang="en-US" dirty="0" err="1"/>
              <a:t>결측치로</a:t>
            </a:r>
            <a:r>
              <a:rPr kumimoji="1" lang="ko-KR" altLang="en-US" dirty="0"/>
              <a:t> 바꾼 미세먼지 농도 값을 대체하기 위해서 저희는 </a:t>
            </a:r>
            <a:r>
              <a:rPr kumimoji="1" lang="en-US" altLang="ko-KR" dirty="0"/>
              <a:t>Factor Analysis(</a:t>
            </a:r>
            <a:r>
              <a:rPr kumimoji="1" lang="ko-KR" altLang="en-US" dirty="0"/>
              <a:t>요인 분석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이용했습니다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요인 분석은 유사한 변수들을 묶어서 적은 수의 요인으로 축소시키는 </a:t>
            </a:r>
            <a:r>
              <a:rPr kumimoji="1" lang="ko-KR" altLang="en-US" dirty="0" err="1"/>
              <a:t>분석방법입니다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요인 분석을 통해서 </a:t>
            </a:r>
            <a:r>
              <a:rPr kumimoji="1" lang="en-US" altLang="ko-KR" dirty="0"/>
              <a:t>＇</a:t>
            </a:r>
            <a:r>
              <a:rPr kumimoji="1" lang="ko-KR" altLang="en-US" dirty="0"/>
              <a:t>미세먼지 농도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지하철역 </a:t>
            </a:r>
            <a:r>
              <a:rPr kumimoji="1" lang="ko-KR" altLang="en-US" dirty="0" err="1"/>
              <a:t>하차자</a:t>
            </a:r>
            <a:r>
              <a:rPr kumimoji="1" lang="ko-KR" altLang="en-US" dirty="0"/>
              <a:t> 수</a:t>
            </a:r>
            <a:r>
              <a:rPr kumimoji="1" lang="en-US" altLang="ko-KR" dirty="0"/>
              <a:t>’</a:t>
            </a:r>
            <a:r>
              <a:rPr kumimoji="1" lang="ko-KR" altLang="en-US" dirty="0"/>
              <a:t>가 유사한 항목으로 묶인다는 것을 확인했습니다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두 변수 사이에 단일선형회귀를 분석하여 </a:t>
            </a:r>
            <a:r>
              <a:rPr kumimoji="1" lang="ko-KR" altLang="en-US" dirty="0" err="1"/>
              <a:t>예측값을</a:t>
            </a:r>
            <a:r>
              <a:rPr kumimoji="1" lang="ko-KR" altLang="en-US" dirty="0"/>
              <a:t> 통해 </a:t>
            </a:r>
            <a:r>
              <a:rPr kumimoji="1" lang="en-US" altLang="ko-KR" dirty="0"/>
              <a:t>＇</a:t>
            </a:r>
            <a:r>
              <a:rPr kumimoji="1" lang="ko-KR" altLang="en-US" dirty="0"/>
              <a:t>미세먼지 농도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결측값을</a:t>
            </a:r>
            <a:r>
              <a:rPr kumimoji="1" lang="ko-KR" altLang="en-US" dirty="0"/>
              <a:t> 대체했습니다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F3E-7F99-EB4D-98FD-567C858F6438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4676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또한</a:t>
            </a:r>
            <a:r>
              <a:rPr kumimoji="1" lang="ko-KR" altLang="en-US" dirty="0"/>
              <a:t> 더 높은 모델의 정확도를 위해 다양한 파생변수를 만들어보았습니다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우선적으로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쉬는</a:t>
            </a:r>
            <a:r>
              <a:rPr kumimoji="1" lang="ko-KR" altLang="en-US" dirty="0"/>
              <a:t> 날 여부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변수를 제거하는 대신에 </a:t>
            </a:r>
            <a:r>
              <a:rPr kumimoji="1" lang="en-US" altLang="ko-KR" dirty="0"/>
              <a:t>＇</a:t>
            </a:r>
            <a:r>
              <a:rPr kumimoji="1" lang="ko-KR" altLang="en-US" dirty="0"/>
              <a:t>주말여부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라는 파생변수를 생성했습니다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 강수량이라는 수치보다는 강우 여부가 더 밀접한 관련이 있다고 생각하여 </a:t>
            </a:r>
            <a:r>
              <a:rPr kumimoji="1" lang="en-US" altLang="ko-KR" dirty="0"/>
              <a:t>＇</a:t>
            </a:r>
            <a:r>
              <a:rPr kumimoji="1" lang="ko-KR" altLang="en-US" dirty="0"/>
              <a:t>강우여부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라는 변수로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누적강수량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을 대체했습니다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마지막으로는 기온과 관련된 다양한 변수가 </a:t>
            </a:r>
            <a:r>
              <a:rPr kumimoji="1" lang="en-US" altLang="ko-KR" dirty="0"/>
              <a:t>VIF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확인했을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매우 높은 숫자가 나왔습니다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VIF</a:t>
            </a:r>
            <a:r>
              <a:rPr kumimoji="1" lang="ko-KR" altLang="en-US" dirty="0"/>
              <a:t>는 예측변수들이 상관성이 있을 때 추정 회계 계수의 산포 크기를 측정하는 것이고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 이상이면 </a:t>
            </a:r>
            <a:r>
              <a:rPr kumimoji="1" lang="ko-KR" altLang="en-US" dirty="0" err="1"/>
              <a:t>다중공선성이</a:t>
            </a:r>
            <a:r>
              <a:rPr kumimoji="1" lang="ko-KR" altLang="en-US" dirty="0"/>
              <a:t> 존재한다는 것을 의미합니다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</a:t>
            </a:r>
            <a:r>
              <a:rPr kumimoji="1" lang="ko-KR" altLang="en-US" dirty="0" err="1"/>
              <a:t>표에서와</a:t>
            </a:r>
            <a:r>
              <a:rPr kumimoji="1" lang="ko-KR" altLang="en-US" dirty="0"/>
              <a:t> 같이 </a:t>
            </a:r>
            <a:r>
              <a:rPr kumimoji="1" lang="ko-KR" altLang="en-US" dirty="0" err="1"/>
              <a:t>다중공선성을</a:t>
            </a:r>
            <a:r>
              <a:rPr kumimoji="1" lang="ko-KR" altLang="en-US" dirty="0"/>
              <a:t> 확인할 수 있어서 기존 변수들을 모두 제거하고 </a:t>
            </a:r>
            <a:r>
              <a:rPr kumimoji="1" lang="en-US" altLang="ko-KR" dirty="0"/>
              <a:t>’</a:t>
            </a:r>
            <a:r>
              <a:rPr kumimoji="1" lang="ko-KR" altLang="en-US" dirty="0"/>
              <a:t>기온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이라는 하나의 변수로 통일을 해주었습니다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F3E-7F99-EB4D-98FD-567C858F6438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8487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이후에는</a:t>
            </a:r>
            <a:r>
              <a:rPr kumimoji="1" lang="en-US" altLang="ko-KR" dirty="0"/>
              <a:t>＇</a:t>
            </a:r>
            <a:r>
              <a:rPr kumimoji="1" lang="ko-KR" altLang="en-US" dirty="0"/>
              <a:t>입장객 수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와  뚜렷한 관련이 보이지 않았던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년</a:t>
            </a:r>
            <a:r>
              <a:rPr kumimoji="1" lang="en-US" altLang="ko-KR" dirty="0"/>
              <a:t>/</a:t>
            </a:r>
            <a:r>
              <a:rPr kumimoji="1" lang="ko-KR" altLang="en-US" dirty="0"/>
              <a:t> 월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일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이라는 변수를 다시 제거해주었습니다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범주형 변수에 대한 </a:t>
            </a:r>
            <a:r>
              <a:rPr kumimoji="1" lang="ko-KR" altLang="en-US" dirty="0" err="1"/>
              <a:t>원핫인코딩을</a:t>
            </a:r>
            <a:r>
              <a:rPr kumimoji="1" lang="ko-KR" altLang="en-US" dirty="0"/>
              <a:t> 해주었고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왼쪽으로 치우친</a:t>
            </a:r>
            <a:r>
              <a:rPr kumimoji="1" lang="en-US" altLang="ko-KR" dirty="0"/>
              <a:t>＇</a:t>
            </a:r>
            <a:r>
              <a:rPr kumimoji="1" lang="ko-KR" altLang="en-US" dirty="0"/>
              <a:t>입장객 수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로그 변환을 통해 치우치지 않은 분포로 바꾸었습니다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F3E-7F99-EB4D-98FD-567C858F6438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1395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목차는</a:t>
            </a:r>
            <a:r>
              <a:rPr kumimoji="1" lang="ko-KR" altLang="en-US" dirty="0"/>
              <a:t>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주제를 선정한 배경과 무엇을 하고자 </a:t>
            </a:r>
            <a:r>
              <a:rPr kumimoji="1" lang="ko-KR" altLang="en-US" dirty="0" err="1"/>
              <a:t>하였는지에대한</a:t>
            </a:r>
            <a:r>
              <a:rPr kumimoji="1" lang="ko-KR" altLang="en-US" dirty="0"/>
              <a:t> 목표부터 시작하여 프로젝트를 진행한 총체적인 분석 프로세스에 대해서 말씀드리겠습니다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F3E-7F99-EB4D-98FD-567C858F643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7739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전처리</a:t>
            </a:r>
            <a:r>
              <a:rPr kumimoji="1" lang="ko-KR" altLang="en-US" dirty="0"/>
              <a:t> 후반부에서는 다시 </a:t>
            </a:r>
            <a:r>
              <a:rPr kumimoji="1" lang="en-US" altLang="ko-KR" dirty="0"/>
              <a:t>Train set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분리하고 각각에 대해서 표준화를 진행했습니다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성능이 좋았던 </a:t>
            </a:r>
            <a:r>
              <a:rPr kumimoji="1" lang="en-US" altLang="ko-KR" dirty="0"/>
              <a:t>standard scaler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</a:t>
            </a:r>
            <a:r>
              <a:rPr kumimoji="1" lang="ko-KR" altLang="en-US" dirty="0"/>
              <a:t> </a:t>
            </a:r>
            <a:r>
              <a:rPr kumimoji="1" lang="en-US" altLang="ko-KR" dirty="0"/>
              <a:t>set</a:t>
            </a:r>
            <a:r>
              <a:rPr kumimoji="1" lang="ko-KR" altLang="en-US" dirty="0"/>
              <a:t>은 </a:t>
            </a:r>
            <a:r>
              <a:rPr kumimoji="1" lang="en-US" altLang="ko-KR" dirty="0" err="1"/>
              <a:t>fit_transform</a:t>
            </a:r>
            <a:r>
              <a:rPr kumimoji="1" lang="ko-KR" altLang="en-US" dirty="0"/>
              <a:t>을 진행했고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transform</a:t>
            </a:r>
            <a:r>
              <a:rPr kumimoji="1" lang="ko-KR" altLang="en-US" dirty="0"/>
              <a:t>만 진행했습니다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</a:t>
            </a:r>
            <a:r>
              <a:rPr kumimoji="1" lang="ko-KR" altLang="en-US" dirty="0"/>
              <a:t> </a:t>
            </a:r>
            <a:r>
              <a:rPr kumimoji="1" lang="en-US" altLang="ko-KR" dirty="0"/>
              <a:t>set</a:t>
            </a:r>
            <a:r>
              <a:rPr kumimoji="1" lang="ko-KR" altLang="en-US" dirty="0"/>
              <a:t>에서도 </a:t>
            </a:r>
            <a:r>
              <a:rPr kumimoji="1" lang="en-US" altLang="ko-KR" dirty="0" err="1"/>
              <a:t>fit_transform</a:t>
            </a:r>
            <a:r>
              <a:rPr kumimoji="1" lang="ko-KR" altLang="en-US" dirty="0"/>
              <a:t>을 적용하면 일반화된 성능을 테스트할 수 없기 때문에 이렇게 진행하였습니다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F3E-7F99-EB4D-98FD-567C858F6438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9471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R-squared </a:t>
            </a:r>
            <a:r>
              <a:rPr kumimoji="1" lang="ko-Kore-KR" altLang="en-US" dirty="0"/>
              <a:t>값도</a:t>
            </a:r>
            <a:r>
              <a:rPr kumimoji="1" lang="ko-KR" altLang="en-US" dirty="0"/>
              <a:t> 괜찮고 </a:t>
            </a:r>
            <a:r>
              <a:rPr kumimoji="1" lang="en-US" altLang="ko-KR" dirty="0"/>
              <a:t>adjusted R-squared </a:t>
            </a:r>
            <a:r>
              <a:rPr kumimoji="1" lang="ko-KR" altLang="en-US" dirty="0"/>
              <a:t>값도 괜찮은데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F-statistic</a:t>
            </a:r>
            <a:r>
              <a:rPr kumimoji="1" lang="ko-KR" altLang="en-US" dirty="0"/>
              <a:t>이 너무 커서 회귀식이 적절하지는 않은 듯</a:t>
            </a:r>
            <a:endParaRPr kumimoji="1" lang="en-US" altLang="ko-KR" dirty="0"/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ysyblog.tistory.com</a:t>
            </a:r>
            <a:r>
              <a:rPr kumimoji="1" lang="en-US" altLang="ko-KR" dirty="0"/>
              <a:t>/119</a:t>
            </a:r>
          </a:p>
          <a:p>
            <a:r>
              <a:rPr kumimoji="1" lang="ko-KR" altLang="en-US" dirty="0"/>
              <a:t>여기 링크 참고하면 이해하는데 더 도움이 될 듯</a:t>
            </a:r>
            <a:endParaRPr kumimoji="1" lang="en-US" altLang="ko-KR" dirty="0"/>
          </a:p>
          <a:p>
            <a:r>
              <a:rPr kumimoji="1" lang="ko-KR" altLang="en-US" dirty="0"/>
              <a:t>정말 태영이 </a:t>
            </a:r>
            <a:r>
              <a:rPr kumimoji="1" lang="ko-KR" altLang="en-US" dirty="0" err="1"/>
              <a:t>말대로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coef</a:t>
            </a:r>
            <a:r>
              <a:rPr kumimoji="1" lang="ko-KR" altLang="en-US" dirty="0"/>
              <a:t>의 부호 정도만 간단히 언급하고 넘어가도 될 거 같아 도웅이가 보고 판단해서 첫번째 </a:t>
            </a:r>
            <a:r>
              <a:rPr kumimoji="1" lang="ko-KR" altLang="en-US" dirty="0" err="1"/>
              <a:t>캡처본이랑</a:t>
            </a:r>
            <a:r>
              <a:rPr kumimoji="1" lang="ko-KR" altLang="en-US" dirty="0"/>
              <a:t> 밑에</a:t>
            </a:r>
            <a:endParaRPr kumimoji="1" lang="en-US" altLang="ko-KR" dirty="0"/>
          </a:p>
          <a:p>
            <a:r>
              <a:rPr kumimoji="1" lang="ko-KR" altLang="en-US" dirty="0"/>
              <a:t>괄호 친 부분들은 날려도 괜찮을 듯</a:t>
            </a:r>
            <a:r>
              <a:rPr kumimoji="1" lang="en-US" altLang="ko-KR" dirty="0"/>
              <a:t>!</a:t>
            </a:r>
          </a:p>
          <a:p>
            <a:r>
              <a:rPr kumimoji="1" lang="ko-KR" altLang="en-US" dirty="0"/>
              <a:t>만약 언급할 거면 </a:t>
            </a:r>
            <a:r>
              <a:rPr kumimoji="1" lang="en-US" altLang="ko-KR" dirty="0"/>
              <a:t>r-squared</a:t>
            </a:r>
            <a:r>
              <a:rPr kumimoji="1" lang="ko-KR" altLang="en-US" dirty="0"/>
              <a:t>랑 </a:t>
            </a:r>
            <a:r>
              <a:rPr kumimoji="1" lang="en-US" altLang="ko-KR" dirty="0"/>
              <a:t>f-statistic</a:t>
            </a:r>
            <a:r>
              <a:rPr kumimoji="1" lang="ko-KR" altLang="en-US" dirty="0"/>
              <a:t>에도 표시해주면 좋을 거 같아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우선 가공한 데이터에 선형회귀를 돌려보았습니다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R-squared</a:t>
            </a:r>
            <a:r>
              <a:rPr kumimoji="1" lang="ko-KR" altLang="en-US" dirty="0"/>
              <a:t> 값과 </a:t>
            </a:r>
            <a:r>
              <a:rPr kumimoji="1" lang="en-US" altLang="ko-KR" dirty="0"/>
              <a:t>Adjusted R-square</a:t>
            </a:r>
            <a:r>
              <a:rPr kumimoji="1" lang="ko-KR" altLang="en-US" dirty="0"/>
              <a:t>값 모두 괜찮은 수치를 보이고 있으나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F-statistic </a:t>
            </a:r>
            <a:r>
              <a:rPr kumimoji="1" lang="ko-KR" altLang="en-US" dirty="0"/>
              <a:t>값이 </a:t>
            </a:r>
            <a:r>
              <a:rPr kumimoji="1" lang="en-US" altLang="ko-KR" dirty="0"/>
              <a:t>198,9</a:t>
            </a:r>
            <a:r>
              <a:rPr kumimoji="1" lang="ko-KR" altLang="en-US" dirty="0"/>
              <a:t>로 꽤나 크기 때문에 해당 데이터에 선형회귀분석을 실시하는 것이 적합하지 않다고 판단했습니다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</a:t>
            </a:r>
            <a:r>
              <a:rPr kumimoji="1" lang="en-US" altLang="ko-KR" dirty="0"/>
              <a:t>target </a:t>
            </a:r>
            <a:r>
              <a:rPr kumimoji="1" lang="ko-KR" altLang="en-US" dirty="0"/>
              <a:t>변수인 입장객 수와 설명변수들 간의 관계를 파악하기 위한 대략적인 지표로만 사용해보았습니다</a:t>
            </a:r>
            <a:r>
              <a:rPr kumimoji="1" lang="en-US" altLang="ko-KR" dirty="0"/>
              <a:t>.)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습도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누적강수량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방학 </a:t>
            </a:r>
            <a:r>
              <a:rPr kumimoji="1" lang="en-US" altLang="ko-KR" dirty="0"/>
              <a:t>3</a:t>
            </a:r>
            <a:r>
              <a:rPr kumimoji="1" lang="ko-KR" altLang="en-US" dirty="0"/>
              <a:t> 변수가 음의 관계를 보였습니다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이는 저희의 직관과도 일치하는 결과였습니다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앞서 전처리에서도 </a:t>
            </a:r>
            <a:r>
              <a:rPr kumimoji="1" lang="ko-KR" altLang="en-US" dirty="0" err="1"/>
              <a:t>설명드렸듯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보통 부모님과 같이 가는 대공원의 특성상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어린이가 쉬는 날인지의 여부보다는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부모님이 </a:t>
            </a:r>
            <a:r>
              <a:rPr kumimoji="1" lang="ko-KR" altLang="en-US" dirty="0" err="1"/>
              <a:t>쉬는날인지의</a:t>
            </a:r>
            <a:r>
              <a:rPr kumimoji="1" lang="ko-KR" altLang="en-US" dirty="0"/>
              <a:t> 여부가 더 중요합니다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그런데 </a:t>
            </a:r>
            <a:r>
              <a:rPr kumimoji="1" lang="ko-KR" altLang="en-US" dirty="0" err="1"/>
              <a:t>초중고등학생이</a:t>
            </a:r>
            <a:r>
              <a:rPr kumimoji="1" lang="ko-KR" altLang="en-US" dirty="0"/>
              <a:t> 방학을 하는 </a:t>
            </a:r>
            <a:r>
              <a:rPr kumimoji="1" lang="en-US" altLang="ko-KR" dirty="0"/>
              <a:t>7</a:t>
            </a:r>
            <a:r>
              <a:rPr kumimoji="1" lang="ko-KR" altLang="en-US" dirty="0"/>
              <a:t>월 중순부터 </a:t>
            </a:r>
            <a:r>
              <a:rPr kumimoji="1" lang="en-US" altLang="ko-KR" dirty="0"/>
              <a:t>9</a:t>
            </a:r>
            <a:r>
              <a:rPr kumimoji="1" lang="ko-KR" altLang="en-US" dirty="0"/>
              <a:t>월 초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중순부터 </a:t>
            </a:r>
            <a:r>
              <a:rPr kumimoji="1" lang="en-US" altLang="ko-KR" dirty="0"/>
              <a:t>2</a:t>
            </a:r>
            <a:r>
              <a:rPr kumimoji="1" lang="ko-KR" altLang="en-US" dirty="0"/>
              <a:t>월 초에 공휴일이 많지 않기 때문에</a:t>
            </a:r>
            <a:endParaRPr kumimoji="1" lang="en-US" altLang="ko-KR" dirty="0"/>
          </a:p>
          <a:p>
            <a:r>
              <a:rPr kumimoji="1" lang="ko-KR" altLang="en-US" dirty="0"/>
              <a:t>방학도 음의 상관관계를 보이는 것으로 판단됩니다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 외 대공원역 하차자수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기온</a:t>
            </a:r>
            <a:r>
              <a:rPr kumimoji="1" lang="en-US" altLang="ko-KR" dirty="0"/>
              <a:t>,</a:t>
            </a:r>
            <a:r>
              <a:rPr kumimoji="1" lang="ko-KR" altLang="en-US" dirty="0"/>
              <a:t> 주말여부 등의 변수가 양의 관계를 보이는 것 또한 직관과 일치하는 결과였습니다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972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XGBoost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 돌려보는 중 </a:t>
            </a:r>
            <a:r>
              <a:rPr kumimoji="1" lang="en-US" altLang="ko-KR" dirty="0"/>
              <a:t>feature importance </a:t>
            </a:r>
            <a:r>
              <a:rPr kumimoji="1" lang="ko-KR" altLang="en-US" dirty="0"/>
              <a:t>확인해보았습니다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겨울인지의 여부를 나타내는 변수가 가장 중요도가 높았고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대공원역 하차자수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주말여부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기온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방학 등이</a:t>
            </a:r>
            <a:endParaRPr kumimoji="1" lang="en-US" altLang="ko-KR" dirty="0"/>
          </a:p>
          <a:p>
            <a:r>
              <a:rPr kumimoji="1" lang="ko-KR" altLang="en-US" dirty="0"/>
              <a:t>그 뒤를 따랐습니다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요일변수들은</a:t>
            </a:r>
            <a:r>
              <a:rPr kumimoji="1" lang="ko-KR" altLang="en-US" dirty="0"/>
              <a:t> 전반적으로 변수 중요도가 낮게 나타났습니다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2188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Random Forest, Extra Tree, AdaBoost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등</a:t>
            </a:r>
            <a:r>
              <a:rPr kumimoji="1" lang="ko-KR" altLang="en-US" dirty="0"/>
              <a:t> 다양한 모델을 돌려본 결과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보시는대로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성능이 제일 좋았던 </a:t>
            </a:r>
            <a:r>
              <a:rPr kumimoji="1" lang="en-US" altLang="ko-KR" dirty="0" err="1"/>
              <a:t>CatBoost</a:t>
            </a:r>
            <a:r>
              <a:rPr kumimoji="1" lang="en-US" altLang="ko-KR" dirty="0"/>
              <a:t>, Gradient Boosting Model, XG Boost, Light GBM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개의 모델을 후에 진행할 </a:t>
            </a:r>
            <a:r>
              <a:rPr kumimoji="1" lang="en-US" altLang="ko-KR" dirty="0"/>
              <a:t>stacking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base model</a:t>
            </a:r>
            <a:r>
              <a:rPr kumimoji="1" lang="ko-KR" altLang="en-US" dirty="0"/>
              <a:t>로 삼았습니다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Base model</a:t>
            </a:r>
            <a:r>
              <a:rPr kumimoji="1" lang="ko-KR" altLang="en-US" dirty="0"/>
              <a:t>들의 학습은 </a:t>
            </a:r>
            <a:r>
              <a:rPr kumimoji="1" lang="en-US" altLang="ko-KR" dirty="0"/>
              <a:t>k=5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k-fold cross validation</a:t>
            </a:r>
            <a:r>
              <a:rPr kumimoji="1" lang="ko-KR" altLang="en-US" dirty="0"/>
              <a:t>을 통해 이루어졌습니다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2378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Stacking </a:t>
            </a:r>
            <a:r>
              <a:rPr kumimoji="1" lang="ko-Kore-KR" altLang="en-US" dirty="0"/>
              <a:t>한</a:t>
            </a:r>
            <a:r>
              <a:rPr kumimoji="1" lang="ko-KR" altLang="en-US" dirty="0"/>
              <a:t> 결과를 보이기 전에 </a:t>
            </a:r>
            <a:r>
              <a:rPr kumimoji="1" lang="en-US" altLang="ko-KR" dirty="0"/>
              <a:t>Stacking</a:t>
            </a:r>
            <a:r>
              <a:rPr kumimoji="1" lang="ko-KR" altLang="en-US" dirty="0"/>
              <a:t>에 대해 간략히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Stacking</a:t>
            </a:r>
            <a:r>
              <a:rPr kumimoji="1" lang="ko-KR" altLang="en-US" dirty="0"/>
              <a:t>은 여러 모델들의 </a:t>
            </a:r>
            <a:r>
              <a:rPr kumimoji="1" lang="ko-KR" altLang="en-US" dirty="0" err="1"/>
              <a:t>예측값을</a:t>
            </a:r>
            <a:r>
              <a:rPr kumimoji="1" lang="ko-KR" altLang="en-US" dirty="0"/>
              <a:t> 최종 모델의 학습 데이터로 사용하는 예측 방법입니다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S</a:t>
            </a:r>
            <a:r>
              <a:rPr kumimoji="1" lang="en-US" altLang="ko-KR" dirty="0"/>
              <a:t>tacking</a:t>
            </a:r>
            <a:r>
              <a:rPr kumimoji="1" lang="ko-KR" altLang="en-US" dirty="0"/>
              <a:t>보고 계시는 그림과 같이 이루어집니다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Level0</a:t>
            </a:r>
            <a:r>
              <a:rPr kumimoji="1" lang="ko-KR" altLang="en-US" dirty="0"/>
              <a:t>에서는 다양한 단일 모델을 통한 예측을 수행합니다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Level1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Level0</a:t>
            </a:r>
            <a:r>
              <a:rPr kumimoji="1" lang="ko-KR" altLang="en-US" dirty="0"/>
              <a:t>에서 사용한 다양한 모델들의 장점을 취한 최종모델을 통해 최종 예측 결과를 얻어냅니다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저희는 그 방법 중 가장 흔한 방법인 각 모델들의 평균을 취하는 방법을 사용하였습니다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www.analyticsvidhya.com</a:t>
            </a:r>
            <a:r>
              <a:rPr kumimoji="1" lang="en" altLang="ko-Kore-KR" dirty="0"/>
              <a:t>/blog/2020/12/improve-predictive-model-score-stacking-regressor/</a:t>
            </a:r>
          </a:p>
          <a:p>
            <a:endParaRPr kumimoji="1" lang="en" altLang="ko-Kore-KR" dirty="0"/>
          </a:p>
          <a:p>
            <a:r>
              <a:rPr kumimoji="1" lang="ko-KR" altLang="en-US" dirty="0"/>
              <a:t>이 링크를 참고하면 이해하는데 도움이 될 듯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77130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말씀드린대로</a:t>
            </a:r>
            <a:r>
              <a:rPr kumimoji="1" lang="ko-KR" altLang="en-US" dirty="0"/>
              <a:t> 각 모델의 평균을 취하기 위해 만든 사용자 정의 함수입니다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0478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Base Model</a:t>
            </a:r>
            <a:r>
              <a:rPr kumimoji="1" lang="ko-KR" altLang="en-US" dirty="0"/>
              <a:t>인 </a:t>
            </a:r>
            <a:r>
              <a:rPr kumimoji="1" lang="en-US" altLang="ko-KR" dirty="0" err="1"/>
              <a:t>CatBoost</a:t>
            </a:r>
            <a:r>
              <a:rPr kumimoji="1" lang="en-US" altLang="ko-KR" dirty="0"/>
              <a:t>, Gradient Boosting, </a:t>
            </a:r>
            <a:r>
              <a:rPr kumimoji="1" lang="en-US" altLang="ko-KR" dirty="0" err="1"/>
              <a:t>XGBoost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LightGBM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개의 모델을 사용하여 가능한 모든 조합 중에 </a:t>
            </a:r>
            <a:endParaRPr kumimoji="1" lang="en-US" altLang="ko-KR" dirty="0"/>
          </a:p>
          <a:p>
            <a:r>
              <a:rPr kumimoji="1" lang="ko-KR" altLang="en-US" dirty="0"/>
              <a:t>성능이 가장 뛰어났던 </a:t>
            </a:r>
            <a:r>
              <a:rPr kumimoji="1" lang="en-US" altLang="ko-KR" dirty="0" err="1"/>
              <a:t>XGBoost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CatBoost</a:t>
            </a:r>
            <a:r>
              <a:rPr kumimoji="1" lang="ko-KR" altLang="en-US" dirty="0"/>
              <a:t> 두 모델의 조합을 사용하였습니다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최종 모델의 </a:t>
            </a:r>
            <a:r>
              <a:rPr kumimoji="1" lang="en-US" altLang="ko-KR" dirty="0"/>
              <a:t>RMSE</a:t>
            </a:r>
            <a:r>
              <a:rPr kumimoji="1" lang="ko-KR" altLang="en-US" dirty="0"/>
              <a:t>는 약 </a:t>
            </a:r>
            <a:r>
              <a:rPr kumimoji="1" lang="en-US" altLang="ko-KR" dirty="0"/>
              <a:t>2778</a:t>
            </a:r>
            <a:r>
              <a:rPr kumimoji="1" lang="ko-KR" altLang="en-US" dirty="0"/>
              <a:t>이었습니다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0936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실제값과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예측값을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시각화하여</a:t>
            </a:r>
            <a:r>
              <a:rPr kumimoji="1" lang="ko-KR" altLang="en-US" dirty="0"/>
              <a:t> 비교해보았습니다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예측이 꽤나 성공적으로 이루어졌다는 것을 알 수 있었습니다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2903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실제값과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예측값을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시각화하여</a:t>
            </a:r>
            <a:r>
              <a:rPr kumimoji="1" lang="ko-KR" altLang="en-US" dirty="0"/>
              <a:t> 비교해보았습니다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예측이 꽤나 성공적으로 이루어졌다는 것을 알 수 있었습니다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77565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실제값과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예측값을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시각화하여</a:t>
            </a:r>
            <a:r>
              <a:rPr kumimoji="1" lang="ko-KR" altLang="en-US" dirty="0"/>
              <a:t> 비교해보았습니다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예측이 꽤나 성공적으로 이루어졌다는 것을 알 수 있었습니다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9551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여러분 </a:t>
            </a:r>
            <a:r>
              <a:rPr kumimoji="1" lang="en-US" altLang="ko-KR" dirty="0"/>
              <a:t>＇</a:t>
            </a:r>
            <a:r>
              <a:rPr kumimoji="1" lang="ko-KR" altLang="en-US" dirty="0"/>
              <a:t>대국민 눈치게임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실패라는 말을 </a:t>
            </a:r>
            <a:r>
              <a:rPr kumimoji="1" lang="ko-KR" altLang="en-US" dirty="0" err="1"/>
              <a:t>들어보셨나요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우리는 평소에 에버랜드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롯데월드와 같은 테마파크를 방문할 때마다 사람이 너무 많아서 눈치게임을 실패했다고 얘기하곤 하는데요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저희 </a:t>
            </a:r>
            <a:r>
              <a:rPr kumimoji="1" lang="ko-KR" altLang="en-US" dirty="0" err="1"/>
              <a:t>어디갈지</a:t>
            </a:r>
            <a:r>
              <a:rPr kumimoji="1" lang="ko-KR" altLang="en-US" dirty="0"/>
              <a:t> </a:t>
            </a:r>
            <a:r>
              <a:rPr kumimoji="1" lang="en-US" altLang="ko-KR" dirty="0"/>
              <a:t>KU</a:t>
            </a:r>
            <a:r>
              <a:rPr kumimoji="1" lang="ko-KR" altLang="en-US" dirty="0" err="1"/>
              <a:t>민하지마</a:t>
            </a:r>
            <a:r>
              <a:rPr kumimoji="1" lang="ko-KR" altLang="en-US" dirty="0"/>
              <a:t> 팀은 이럼에서도 알 수 있듯이 대표적인 테마파크인 서울대공원에 사람이 언제 제일 </a:t>
            </a:r>
            <a:r>
              <a:rPr kumimoji="1" lang="ko-KR" altLang="en-US" dirty="0" err="1"/>
              <a:t>적을까에</a:t>
            </a:r>
            <a:r>
              <a:rPr kumimoji="1" lang="ko-KR" altLang="en-US" dirty="0"/>
              <a:t> 대한 의문을 가지고 프로젝트를 시작하게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대공원역 하차자수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방학 여부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공휴일 여부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날씨 등과 같은 다양한 변수들을 이용하면 입장객 수를 예측할 수 있을 것이라고 생각했고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최종적으로는 가장 혼잡하지 않은 날을 예측하여 서울대공원을 방문하는 것을 목표로 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F3E-7F99-EB4D-98FD-567C858F643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12928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실제값과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예측값을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시각화하여</a:t>
            </a:r>
            <a:r>
              <a:rPr kumimoji="1" lang="ko-KR" altLang="en-US" dirty="0"/>
              <a:t> 비교해보았습니다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예측이 꽤나 성공적으로 이루어졌다는 것을 알 수 있었습니다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33644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파라미터의 범위를 지정하는 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objective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함수를 정의한다</a:t>
            </a:r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. </a:t>
            </a:r>
          </a:p>
          <a:p>
            <a:r>
              <a:rPr lang="ko-KR" altLang="en-US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딕셔너리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 형태로 정의하며 각 파라미터의 특성에 맞게 아래의 것으 </a:t>
            </a:r>
            <a:r>
              <a:rPr lang="ko-KR" altLang="en-US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선택하면되겠다</a:t>
            </a:r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 </a:t>
            </a:r>
          </a:p>
          <a:p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-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suggest_int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 :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범위 내의 정수형 값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ex) 'max_depth':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trial.suggest_int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('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max_depth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', 4, 16) 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 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-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suggest_int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 :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범위 내의 실수형 값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ex) 'max_depth':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trial.suggest_float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('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max_depth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', 4, 16) 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 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*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위 두 방법은 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log=True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메소드를 통해 </a:t>
            </a:r>
            <a:r>
              <a:rPr lang="ko-KR" altLang="en-US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로그값도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 가능</a:t>
            </a:r>
          </a:p>
          <a:p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 </a:t>
            </a:r>
          </a:p>
          <a:p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-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suggest_categorical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 : list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내의 데이터 선택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ex)  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colsample_bytree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':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trial.suggest_categorical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('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colsample_bytree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', [0.5,0.6,0.7])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 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-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suggest_uniform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 :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범위내의 균등분포를 값으로 선택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ex) 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colsample_bytree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': 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trial.suggest_uniform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('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colsample_bytree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', 0.5, 1.0)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 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-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suggest_discrete_uniform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 :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범위내의 </a:t>
            </a:r>
            <a:r>
              <a:rPr lang="ko-KR" altLang="en-US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이산균등분포를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 값으로 선택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ex) 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colsample_bytree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':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trial.suggest_uniform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('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colsample_bytree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', 0.5, 1.0, 0.1)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 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-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suggest_loguniform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 :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범위 내의 로그함수 선상의 값을 선택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ex) 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reg_lambda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':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trial.suggest_loguniform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('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reg_lambda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', 1e-8, 10.0)</a:t>
            </a:r>
            <a:endParaRPr lang="en" altLang="ko-Kore-KR" b="0" i="0" dirty="0">
              <a:solidFill>
                <a:srgbClr val="000000"/>
              </a:solidFill>
              <a:effectLst/>
              <a:latin typeface="Ubuntu Condensed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15126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 모델 생성 및 </a:t>
            </a:r>
            <a:r>
              <a:rPr lang="en-US" altLang="ko-KR" dirty="0"/>
              <a:t>cross validation </a:t>
            </a:r>
            <a:r>
              <a:rPr lang="ko-KR" altLang="en-US" dirty="0"/>
              <a:t>지정</a:t>
            </a:r>
            <a:endParaRPr lang="en" altLang="ko-Kore-KR" b="0" i="0" dirty="0">
              <a:solidFill>
                <a:srgbClr val="000000"/>
              </a:solidFill>
              <a:effectLst/>
              <a:latin typeface="Ubuntu Condensed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99603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파라미터의 범위를 지정하는 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objective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함수를 정의한다</a:t>
            </a:r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. </a:t>
            </a:r>
          </a:p>
          <a:p>
            <a:r>
              <a:rPr lang="ko-KR" altLang="en-US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딕셔너리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 형태로 정의하며 각 파라미터의 특성에 맞게 아래의 것으 </a:t>
            </a:r>
            <a:r>
              <a:rPr lang="ko-KR" altLang="en-US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선택하면되겠다</a:t>
            </a:r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 </a:t>
            </a:r>
          </a:p>
          <a:p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-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suggest_int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 :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범위 내의 정수형 값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ex) 'max_depth':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trial.suggest_int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('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max_depth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', 4, 16) 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 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-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suggest_int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 :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범위 내의 실수형 값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ex) 'max_depth':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trial.suggest_float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('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max_depth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', 4, 16) 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 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*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위 두 방법은 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log=True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메소드를 통해 </a:t>
            </a:r>
            <a:r>
              <a:rPr lang="ko-KR" altLang="en-US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로그값도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 가능</a:t>
            </a:r>
          </a:p>
          <a:p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 </a:t>
            </a:r>
          </a:p>
          <a:p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-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suggest_categorical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 : list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내의 데이터 선택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ex)  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colsample_bytree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':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trial.suggest_categorical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('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colsample_bytree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', [0.5,0.6,0.7])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 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-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suggest_uniform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 :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범위내의 균등분포를 값으로 선택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ex) 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colsample_bytree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': 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trial.suggest_uniform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('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colsample_bytree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', 0.5, 1.0)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 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-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suggest_discrete_uniform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 :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범위내의 </a:t>
            </a:r>
            <a:r>
              <a:rPr lang="ko-KR" altLang="en-US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이산균등분포를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 값으로 선택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ex) 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colsample_bytree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':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trial.suggest_uniform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('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colsample_bytree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', 0.5, 1.0, 0.1)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 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-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suggest_loguniform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 :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범위 내의 로그함수 선상의 값을 선택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ex) 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reg_lambda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':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trial.suggest_loguniform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('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reg_lambda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', 1e-8, 10.0)</a:t>
            </a:r>
            <a:endParaRPr lang="en" altLang="ko-Kore-KR" b="0" i="0" dirty="0">
              <a:solidFill>
                <a:srgbClr val="000000"/>
              </a:solidFill>
              <a:effectLst/>
              <a:latin typeface="Ubuntu Condensed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39869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실제값과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예측값을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시각화하여</a:t>
            </a:r>
            <a:r>
              <a:rPr kumimoji="1" lang="ko-KR" altLang="en-US" dirty="0"/>
              <a:t> 비교해보았습니다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예측이 꽤나 성공적으로 이루어졌다는 것을 알 수 있었습니다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6276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study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라는 객체를 생성하여 실행한다</a:t>
            </a:r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. </a:t>
            </a:r>
          </a:p>
          <a:p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 </a:t>
            </a:r>
          </a:p>
          <a:p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- 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direction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은 목적한 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objective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함수를 최소화할 것인지 </a:t>
            </a:r>
            <a:r>
              <a:rPr lang="ko-KR" altLang="en-US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최소화할것인지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 입력한다 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minimize, maximize</a:t>
            </a:r>
          </a:p>
          <a:p>
            <a:pPr marL="171450" indent="-171450">
              <a:buFontTx/>
              <a:buChar char="-"/>
            </a:pP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sampler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는 어떻게 값을 찾을 것인지 결정한다</a:t>
            </a:r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. 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-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n_trials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는 시도횟수를 의미한다</a:t>
            </a:r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 </a:t>
            </a:r>
          </a:p>
          <a:p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완료되면 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study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best_trial.value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메소드를 이용하여 목적함수의 값</a:t>
            </a:r>
          </a:p>
          <a:p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best_trial.params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메소드를 이용해 파라미터들의 값을 받을 수 있다</a:t>
            </a:r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.</a:t>
            </a:r>
            <a:endParaRPr lang="en-US" altLang="ko-KR" b="0" i="0" dirty="0">
              <a:solidFill>
                <a:srgbClr val="000000"/>
              </a:solidFill>
              <a:effectLst/>
              <a:latin typeface="Ubuntu Condensed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lang="en-US" altLang="ko-KR" b="0" i="0" dirty="0">
              <a:solidFill>
                <a:srgbClr val="000000"/>
              </a:solidFill>
              <a:effectLst/>
              <a:latin typeface="Ubuntu Condensed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4676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study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라는 객체를 생성하여 실행한다</a:t>
            </a:r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. </a:t>
            </a:r>
          </a:p>
          <a:p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 </a:t>
            </a:r>
          </a:p>
          <a:p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- 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direction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은 목적한 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objective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함수를 최소화할 것인지 </a:t>
            </a:r>
            <a:r>
              <a:rPr lang="ko-KR" altLang="en-US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최소화할것인지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 입력한다 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minimize, maximize</a:t>
            </a:r>
          </a:p>
          <a:p>
            <a:pPr marL="171450" indent="-171450">
              <a:buFontTx/>
              <a:buChar char="-"/>
            </a:pP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sampler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는 어떻게 값을 찾을 것인지 결정한다</a:t>
            </a:r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. 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-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n_trials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는 시도횟수를 의미한다</a:t>
            </a:r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 </a:t>
            </a:r>
          </a:p>
          <a:p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완료되면 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study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best_trial.value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메소드를 이용하여 목적함수의 값</a:t>
            </a:r>
          </a:p>
          <a:p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best_trial.params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메소드를 이용해 파라미터들의 값을 받을 수 있다</a:t>
            </a:r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.</a:t>
            </a:r>
            <a:endParaRPr lang="en-US" altLang="ko-KR" b="0" i="0" dirty="0">
              <a:solidFill>
                <a:srgbClr val="000000"/>
              </a:solidFill>
              <a:effectLst/>
              <a:latin typeface="Ubuntu Condensed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lang="en-US" altLang="ko-KR" b="0" i="0" dirty="0">
              <a:solidFill>
                <a:srgbClr val="000000"/>
              </a:solidFill>
              <a:effectLst/>
              <a:latin typeface="Ubuntu Condensed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98293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실제값과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예측값을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시각화하여</a:t>
            </a:r>
            <a:r>
              <a:rPr kumimoji="1" lang="ko-KR" altLang="en-US" dirty="0"/>
              <a:t> 비교해보았습니다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예측이 꽤나 성공적으로 이루어졌다는 것을 알 수 있었습니다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43797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실제값과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예측값을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시각화하여</a:t>
            </a:r>
            <a:r>
              <a:rPr kumimoji="1" lang="ko-KR" altLang="en-US" dirty="0"/>
              <a:t> 비교해보았습니다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예측이 꽤나 성공적으로 이루어졌다는 것을 알 수 있었습니다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35548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실제값과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예측값을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시각화하여</a:t>
            </a:r>
            <a:r>
              <a:rPr kumimoji="1" lang="ko-KR" altLang="en-US" dirty="0"/>
              <a:t> 비교해보았습니다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예측이 꽤나 성공적으로 이루어졌다는 것을 알 수 있었습니다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2214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부분 역시 앞장에서 이어지는 변수들입니다</a:t>
            </a:r>
            <a:r>
              <a:rPr lang="en-US" altLang="ko-KR" dirty="0"/>
              <a:t>. </a:t>
            </a:r>
            <a:r>
              <a:rPr lang="ko-KR" altLang="en-US" dirty="0"/>
              <a:t>공공데이터를 활용하여 서울대공원이 위치한 과천시의 누적강수량</a:t>
            </a:r>
            <a:r>
              <a:rPr lang="en-US" altLang="ko-KR" dirty="0"/>
              <a:t>,</a:t>
            </a:r>
            <a:r>
              <a:rPr lang="ko-KR" altLang="en-US" dirty="0"/>
              <a:t>평균습도</a:t>
            </a:r>
            <a:r>
              <a:rPr lang="en-US" altLang="ko-KR" dirty="0"/>
              <a:t>,</a:t>
            </a:r>
            <a:r>
              <a:rPr lang="ko-KR" altLang="en-US" dirty="0"/>
              <a:t>미세먼지 농도</a:t>
            </a:r>
            <a:r>
              <a:rPr lang="en-US" altLang="ko-KR" dirty="0"/>
              <a:t>, </a:t>
            </a:r>
            <a:r>
              <a:rPr lang="ko-KR" altLang="en-US" dirty="0"/>
              <a:t>최저</a:t>
            </a:r>
            <a:r>
              <a:rPr lang="en-US" altLang="ko-KR" dirty="0"/>
              <a:t>,</a:t>
            </a:r>
            <a:r>
              <a:rPr lang="ko-KR" altLang="en-US" dirty="0"/>
              <a:t>최고</a:t>
            </a:r>
            <a:r>
              <a:rPr lang="en-US" altLang="ko-KR" dirty="0"/>
              <a:t>,</a:t>
            </a:r>
            <a:r>
              <a:rPr lang="ko-KR" altLang="en-US" dirty="0"/>
              <a:t>평균 기온</a:t>
            </a:r>
            <a:r>
              <a:rPr lang="en-US" altLang="ko-KR" dirty="0"/>
              <a:t>, </a:t>
            </a:r>
            <a:r>
              <a:rPr lang="ko-KR" altLang="en-US" dirty="0"/>
              <a:t>그리고 서울대공원과 인접한 지하철 대공원역의 </a:t>
            </a:r>
            <a:r>
              <a:rPr lang="ko-KR" altLang="en-US" dirty="0" err="1"/>
              <a:t>하차자</a:t>
            </a:r>
            <a:r>
              <a:rPr lang="ko-KR" altLang="en-US" dirty="0"/>
              <a:t> 수를 변수로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8040A-12E5-4B43-A4AF-96097A511F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7475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실제값과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예측값을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시각화하여</a:t>
            </a:r>
            <a:r>
              <a:rPr kumimoji="1" lang="ko-KR" altLang="en-US" dirty="0"/>
              <a:t> 비교해보았습니다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예측이 꽤나 성공적으로 이루어졌다는 것을 알 수 있었습니다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78562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실제값과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예측값을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시각화하여</a:t>
            </a:r>
            <a:r>
              <a:rPr kumimoji="1" lang="ko-KR" altLang="en-US" dirty="0"/>
              <a:t> 비교해보았습니다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예측이 꽤나 성공적으로 이루어졌다는 것을 알 수 있었습니다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7525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본격적인 </a:t>
            </a:r>
            <a:r>
              <a:rPr lang="en-US" altLang="ko-KR" dirty="0"/>
              <a:t>EDA</a:t>
            </a:r>
            <a:r>
              <a:rPr lang="ko-KR" altLang="en-US" dirty="0"/>
              <a:t>를 설명하기 전에 저희가 수집한 데이터에 대해 간략하게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데이터는 총 </a:t>
            </a:r>
            <a:r>
              <a:rPr lang="en-US" altLang="ko-KR" dirty="0"/>
              <a:t>13</a:t>
            </a:r>
            <a:r>
              <a:rPr lang="ko-KR" altLang="en-US" dirty="0"/>
              <a:t>개의 </a:t>
            </a:r>
            <a:r>
              <a:rPr lang="en-US" altLang="ko-KR" dirty="0"/>
              <a:t>Feature</a:t>
            </a:r>
            <a:r>
              <a:rPr lang="ko-KR" altLang="en-US" dirty="0"/>
              <a:t>와 서울대공원 입장객 수의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Target</a:t>
            </a:r>
            <a:r>
              <a:rPr lang="ko-KR" altLang="en-US" dirty="0"/>
              <a:t>값으로 구성되어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train </a:t>
            </a:r>
            <a:r>
              <a:rPr lang="ko-KR" altLang="en-US" dirty="0"/>
              <a:t>데이터는 </a:t>
            </a:r>
            <a:r>
              <a:rPr lang="en-US" altLang="ko-KR" dirty="0"/>
              <a:t>2016</a:t>
            </a:r>
            <a:r>
              <a:rPr lang="ko-KR" altLang="en-US" dirty="0"/>
              <a:t>년부터 </a:t>
            </a:r>
            <a:r>
              <a:rPr lang="en-US" altLang="ko-KR" dirty="0"/>
              <a:t>2018</a:t>
            </a:r>
            <a:r>
              <a:rPr lang="ko-KR" altLang="en-US" dirty="0"/>
              <a:t>년도까지의 </a:t>
            </a:r>
            <a:r>
              <a:rPr lang="en-US" altLang="ko-KR" dirty="0"/>
              <a:t>3</a:t>
            </a:r>
            <a:r>
              <a:rPr lang="ko-KR" altLang="en-US" dirty="0"/>
              <a:t>개년 데이터로 구성했고</a:t>
            </a:r>
            <a:r>
              <a:rPr lang="en-US" altLang="ko-KR" dirty="0"/>
              <a:t>, Test </a:t>
            </a:r>
            <a:r>
              <a:rPr lang="ko-KR" altLang="en-US" dirty="0"/>
              <a:t>데이터는 </a:t>
            </a:r>
            <a:r>
              <a:rPr lang="en-US" altLang="ko-KR" dirty="0"/>
              <a:t>2019</a:t>
            </a:r>
            <a:r>
              <a:rPr lang="ko-KR" altLang="en-US" dirty="0"/>
              <a:t>년의 데이터로 구성했습니다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</a:t>
            </a:r>
            <a:r>
              <a:rPr lang="en-US" altLang="ko-KR" dirty="0"/>
              <a:t>20</a:t>
            </a:r>
            <a:r>
              <a:rPr lang="ko-KR" altLang="en-US" dirty="0"/>
              <a:t>년과 </a:t>
            </a:r>
            <a:r>
              <a:rPr lang="en-US" altLang="ko-KR" dirty="0"/>
              <a:t>21</a:t>
            </a:r>
            <a:r>
              <a:rPr lang="ko-KR" altLang="en-US" dirty="0"/>
              <a:t>년 데이터의 경우 코로나 시기의 특수성이 있다고 판단했고</a:t>
            </a:r>
            <a:r>
              <a:rPr lang="en-US" altLang="ko-KR" dirty="0"/>
              <a:t>,</a:t>
            </a:r>
            <a:r>
              <a:rPr lang="ko-KR" altLang="en-US" dirty="0"/>
              <a:t> 현재 코로나 상황이 개선되는 것을 반영하여 제외하였습니다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 수집에 있어서는 주로 공공데이터를 사용했고 날짜</a:t>
            </a:r>
            <a:r>
              <a:rPr lang="en-US" altLang="ko-KR" dirty="0"/>
              <a:t>,</a:t>
            </a:r>
            <a:r>
              <a:rPr lang="ko-KR" altLang="en-US" dirty="0"/>
              <a:t>요일</a:t>
            </a:r>
            <a:r>
              <a:rPr lang="en-US" altLang="ko-KR" dirty="0"/>
              <a:t>,</a:t>
            </a:r>
            <a:r>
              <a:rPr lang="ko-KR" altLang="en-US" dirty="0"/>
              <a:t>계절</a:t>
            </a:r>
            <a:r>
              <a:rPr lang="en-US" altLang="ko-KR" dirty="0"/>
              <a:t>,</a:t>
            </a:r>
            <a:r>
              <a:rPr lang="ko-KR" altLang="en-US" dirty="0"/>
              <a:t>공휴일여부</a:t>
            </a:r>
            <a:r>
              <a:rPr lang="en-US" altLang="ko-KR" dirty="0"/>
              <a:t>,</a:t>
            </a:r>
            <a:r>
              <a:rPr lang="ko-KR" altLang="en-US" dirty="0" err="1"/>
              <a:t>쉬는날여부</a:t>
            </a:r>
            <a:r>
              <a:rPr lang="en-US" altLang="ko-KR" dirty="0"/>
              <a:t>,</a:t>
            </a:r>
            <a:r>
              <a:rPr lang="ko-KR" altLang="en-US" dirty="0"/>
              <a:t>방학여부와 같은 변수는 직접 입력하여 데이터를 만들었습니다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8040A-12E5-4B43-A4AF-96097A511F3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196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부분 역시 앞장에서 이어지는 변수들입니다</a:t>
            </a:r>
            <a:r>
              <a:rPr lang="en-US" altLang="ko-KR" dirty="0"/>
              <a:t>. </a:t>
            </a:r>
            <a:r>
              <a:rPr lang="ko-KR" altLang="en-US" dirty="0"/>
              <a:t>공공데이터를 활용하여 서울대공원이 위치한 과천시의 누적강수량</a:t>
            </a:r>
            <a:r>
              <a:rPr lang="en-US" altLang="ko-KR" dirty="0"/>
              <a:t>,</a:t>
            </a:r>
            <a:r>
              <a:rPr lang="ko-KR" altLang="en-US" dirty="0"/>
              <a:t>평균습도</a:t>
            </a:r>
            <a:r>
              <a:rPr lang="en-US" altLang="ko-KR" dirty="0"/>
              <a:t>,</a:t>
            </a:r>
            <a:r>
              <a:rPr lang="ko-KR" altLang="en-US" dirty="0"/>
              <a:t>미세먼지 농도</a:t>
            </a:r>
            <a:r>
              <a:rPr lang="en-US" altLang="ko-KR" dirty="0"/>
              <a:t>, </a:t>
            </a:r>
            <a:r>
              <a:rPr lang="ko-KR" altLang="en-US" dirty="0"/>
              <a:t>최저</a:t>
            </a:r>
            <a:r>
              <a:rPr lang="en-US" altLang="ko-KR" dirty="0"/>
              <a:t>,</a:t>
            </a:r>
            <a:r>
              <a:rPr lang="ko-KR" altLang="en-US" dirty="0"/>
              <a:t>최고</a:t>
            </a:r>
            <a:r>
              <a:rPr lang="en-US" altLang="ko-KR" dirty="0"/>
              <a:t>,</a:t>
            </a:r>
            <a:r>
              <a:rPr lang="ko-KR" altLang="en-US" dirty="0"/>
              <a:t>평균 기온</a:t>
            </a:r>
            <a:r>
              <a:rPr lang="en-US" altLang="ko-KR" dirty="0"/>
              <a:t>, </a:t>
            </a:r>
            <a:r>
              <a:rPr lang="ko-KR" altLang="en-US" dirty="0"/>
              <a:t>그리고 서울대공원과 인접한 지하철 대공원역의 </a:t>
            </a:r>
            <a:r>
              <a:rPr lang="ko-KR" altLang="en-US" dirty="0" err="1"/>
              <a:t>하차자</a:t>
            </a:r>
            <a:r>
              <a:rPr lang="ko-KR" altLang="en-US" dirty="0"/>
              <a:t> 수를 변수로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8040A-12E5-4B43-A4AF-96097A511F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657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본격적으로 </a:t>
            </a:r>
            <a:r>
              <a:rPr lang="en-US" altLang="ko-KR" dirty="0"/>
              <a:t>EDA</a:t>
            </a:r>
            <a:r>
              <a:rPr lang="ko-KR" altLang="en-US" dirty="0"/>
              <a:t>에 대해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target </a:t>
            </a:r>
            <a:r>
              <a:rPr lang="ko-KR" altLang="en-US" dirty="0"/>
              <a:t>값인 입장객 수의 분포를 살펴보았습니다</a:t>
            </a:r>
            <a:r>
              <a:rPr lang="en-US" altLang="ko-KR" dirty="0"/>
              <a:t>. </a:t>
            </a:r>
            <a:r>
              <a:rPr lang="ko-KR" altLang="en-US" dirty="0"/>
              <a:t>그래프에서 보이시는 것과 같이 굉장히 </a:t>
            </a:r>
            <a:r>
              <a:rPr lang="en-US" altLang="ko-KR" dirty="0"/>
              <a:t>Right-skewed </a:t>
            </a:r>
            <a:r>
              <a:rPr lang="ko-KR" altLang="en-US" dirty="0"/>
              <a:t>한 분포를 가지고 있었고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각 변수들의 분포를 확인해본 결과</a:t>
            </a:r>
            <a:r>
              <a:rPr lang="en-US" altLang="ko-KR" dirty="0"/>
              <a:t>, </a:t>
            </a:r>
            <a:r>
              <a:rPr lang="ko-KR" altLang="en-US" dirty="0"/>
              <a:t>그림에서 보이듯이 대공원역 하차자수가 이와 매우 비슷한 분포를 띠고 있음을 확인했습니다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입장객 수와 대공원역 </a:t>
            </a:r>
            <a:r>
              <a:rPr lang="ko-KR" altLang="en-US" dirty="0" err="1"/>
              <a:t>하차자</a:t>
            </a:r>
            <a:r>
              <a:rPr lang="ko-KR" altLang="en-US" dirty="0"/>
              <a:t> 수의 연관성을 추측할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입장객 수의 </a:t>
            </a:r>
            <a:r>
              <a:rPr lang="ko-KR" altLang="en-US" dirty="0" err="1"/>
              <a:t>요약통계량을</a:t>
            </a:r>
            <a:r>
              <a:rPr lang="ko-KR" altLang="en-US" dirty="0"/>
              <a:t> 확인해보았는데요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en-US" altLang="ko-KR" dirty="0"/>
              <a:t>Q3</a:t>
            </a:r>
            <a:r>
              <a:rPr lang="ko-KR" altLang="en-US" dirty="0"/>
              <a:t>와 최대값</a:t>
            </a:r>
            <a:r>
              <a:rPr lang="en-US" altLang="ko-KR" dirty="0"/>
              <a:t>, </a:t>
            </a:r>
            <a:r>
              <a:rPr lang="ko-KR" altLang="en-US" dirty="0"/>
              <a:t>그리고 최소값과 최대값의 차이가 각각 매우 컸기 때문에 입장객 수의 일별 편차가 매우 크다는 사실을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8040A-12E5-4B43-A4AF-96097A511F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655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본격적으로 </a:t>
            </a:r>
            <a:r>
              <a:rPr lang="en-US" altLang="ko-KR" dirty="0"/>
              <a:t>EDA</a:t>
            </a:r>
            <a:r>
              <a:rPr lang="ko-KR" altLang="en-US" dirty="0"/>
              <a:t>에 대해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target </a:t>
            </a:r>
            <a:r>
              <a:rPr lang="ko-KR" altLang="en-US" dirty="0"/>
              <a:t>값인 입장객 수의 분포를 살펴보았습니다</a:t>
            </a:r>
            <a:r>
              <a:rPr lang="en-US" altLang="ko-KR" dirty="0"/>
              <a:t>. </a:t>
            </a:r>
            <a:r>
              <a:rPr lang="ko-KR" altLang="en-US" dirty="0"/>
              <a:t>그래프에서 보이시는 것과 같이 굉장히 </a:t>
            </a:r>
            <a:r>
              <a:rPr lang="en-US" altLang="ko-KR" dirty="0"/>
              <a:t>Right-skewed </a:t>
            </a:r>
            <a:r>
              <a:rPr lang="ko-KR" altLang="en-US" dirty="0"/>
              <a:t>한 분포를 가지고 있었고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각 변수들의 분포를 확인해본 결과</a:t>
            </a:r>
            <a:r>
              <a:rPr lang="en-US" altLang="ko-KR" dirty="0"/>
              <a:t>, </a:t>
            </a:r>
            <a:r>
              <a:rPr lang="ko-KR" altLang="en-US" dirty="0"/>
              <a:t>그림에서 보이듯이 대공원역 하차자수가 이와 매우 비슷한 분포를 띠고 있음을 확인했습니다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입장객 수와 대공원역 </a:t>
            </a:r>
            <a:r>
              <a:rPr lang="ko-KR" altLang="en-US" dirty="0" err="1"/>
              <a:t>하차자</a:t>
            </a:r>
            <a:r>
              <a:rPr lang="ko-KR" altLang="en-US" dirty="0"/>
              <a:t> 수의 연관성을 추측할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입장객 수의 </a:t>
            </a:r>
            <a:r>
              <a:rPr lang="ko-KR" altLang="en-US" dirty="0" err="1"/>
              <a:t>요약통계량을</a:t>
            </a:r>
            <a:r>
              <a:rPr lang="ko-KR" altLang="en-US" dirty="0"/>
              <a:t> 확인해보았는데요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en-US" altLang="ko-KR" dirty="0"/>
              <a:t>Q3</a:t>
            </a:r>
            <a:r>
              <a:rPr lang="ko-KR" altLang="en-US" dirty="0"/>
              <a:t>와 최대값</a:t>
            </a:r>
            <a:r>
              <a:rPr lang="en-US" altLang="ko-KR" dirty="0"/>
              <a:t>, </a:t>
            </a:r>
            <a:r>
              <a:rPr lang="ko-KR" altLang="en-US" dirty="0"/>
              <a:t>그리고 최소값과 최대값의 차이가 각각 매우 컸기 때문에 입장객 수의 일별 편차가 매우 크다는 사실을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8040A-12E5-4B43-A4AF-96097A511F3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072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입장객 수와 요일과의 관계를 확인했습니다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입장객의 </a:t>
            </a:r>
            <a:r>
              <a:rPr lang="en-US" altLang="ko-KR" dirty="0"/>
              <a:t>Q3</a:t>
            </a:r>
            <a:r>
              <a:rPr lang="ko-KR" altLang="en-US" dirty="0"/>
              <a:t>와 최대값 사이의 정보를 추출한 결과</a:t>
            </a:r>
            <a:r>
              <a:rPr lang="en-US" altLang="ko-KR" dirty="0"/>
              <a:t>, </a:t>
            </a:r>
            <a:r>
              <a:rPr lang="ko-KR" altLang="en-US" dirty="0"/>
              <a:t>주로 어린이날과 같은 공휴일이나 주말에 평소보다 많은 사람이 방문했다는 것이 특징적이었습니다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실제로 그래프와 같이 토요일</a:t>
            </a:r>
            <a:r>
              <a:rPr lang="en-US" altLang="ko-KR" dirty="0"/>
              <a:t>,</a:t>
            </a:r>
            <a:r>
              <a:rPr lang="ko-KR" altLang="en-US" dirty="0"/>
              <a:t>일요일의 입장자가 다른 평일에 비해 압도적으로 많음을 확인할 수 있었습니다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8040A-12E5-4B43-A4AF-96097A511F3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772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4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3.png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64.png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3830" y="7433373"/>
            <a:ext cx="1260337" cy="1546768"/>
            <a:chOff x="1773830" y="7433373"/>
            <a:chExt cx="1260337" cy="15467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3830" y="7433373"/>
              <a:ext cx="1260337" cy="1546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58463" y="7433373"/>
            <a:ext cx="1260337" cy="1546768"/>
            <a:chOff x="3358463" y="7433373"/>
            <a:chExt cx="1260337" cy="15467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8463" y="7433373"/>
              <a:ext cx="1260337" cy="15467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43097" y="7433373"/>
            <a:ext cx="1260337" cy="1546768"/>
            <a:chOff x="4943097" y="7433373"/>
            <a:chExt cx="1260337" cy="15467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3097" y="7433373"/>
              <a:ext cx="1260337" cy="154676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14C127B-0F04-E2B5-1A94-AEBD19E015F0}"/>
              </a:ext>
            </a:extLst>
          </p:cNvPr>
          <p:cNvSpPr txBox="1"/>
          <p:nvPr/>
        </p:nvSpPr>
        <p:spPr>
          <a:xfrm>
            <a:off x="876300" y="2400300"/>
            <a:ext cx="16535400" cy="244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5400" dirty="0">
                <a:solidFill>
                  <a:srgbClr val="568A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THECandybar" panose="02020503020101020101" pitchFamily="18" charset="-127"/>
              </a:rPr>
              <a:t>서울대공원</a:t>
            </a:r>
            <a:r>
              <a:rPr kumimoji="1" lang="ko-KR" altLang="en-US" sz="5400" dirty="0">
                <a:solidFill>
                  <a:srgbClr val="568A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THECandybar" panose="02020503020101020101" pitchFamily="18" charset="-127"/>
              </a:rPr>
              <a:t> 혼잡도 예측을 통한 </a:t>
            </a:r>
            <a:endParaRPr kumimoji="1" lang="en-US" altLang="ko-KR" sz="5400" dirty="0">
              <a:solidFill>
                <a:srgbClr val="568A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THECandybar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5400" dirty="0">
                <a:solidFill>
                  <a:srgbClr val="568A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THECandybar" panose="02020503020101020101" pitchFamily="18" charset="-127"/>
              </a:rPr>
              <a:t>최적의 방문 날짜 선정</a:t>
            </a:r>
            <a:endParaRPr kumimoji="1" lang="ko-Kore-KR" altLang="en-US" sz="5400" dirty="0">
              <a:solidFill>
                <a:srgbClr val="568A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THECandybar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4494C-364F-50B1-41D7-9E8FBA2DCCCB}"/>
              </a:ext>
            </a:extLst>
          </p:cNvPr>
          <p:cNvSpPr txBox="1"/>
          <p:nvPr/>
        </p:nvSpPr>
        <p:spPr>
          <a:xfrm>
            <a:off x="13037068" y="7835325"/>
            <a:ext cx="5250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2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어디갈지</a:t>
            </a:r>
            <a:r>
              <a:rPr kumimoji="1" lang="ko-KR" altLang="en-US" sz="32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en-US" altLang="ko-KR" sz="32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KU</a:t>
            </a:r>
            <a:r>
              <a:rPr kumimoji="1" lang="ko-KR" altLang="en-US" sz="3200" b="1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민하지마</a:t>
            </a:r>
            <a:r>
              <a:rPr kumimoji="1" lang="ko-KR" altLang="en-US" sz="32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endParaRPr kumimoji="1" lang="ko-Kore-KR" altLang="en-US" sz="3200" b="1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43A965-BFA1-FF79-1894-527B2C67414D}"/>
              </a:ext>
            </a:extLst>
          </p:cNvPr>
          <p:cNvSpPr txBox="1"/>
          <p:nvPr/>
        </p:nvSpPr>
        <p:spPr>
          <a:xfrm>
            <a:off x="10591800" y="8420100"/>
            <a:ext cx="7917932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15</a:t>
            </a:r>
            <a:r>
              <a:rPr kumimoji="1" lang="ko-KR" altLang="en-US" sz="32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  </a:t>
            </a:r>
            <a:r>
              <a:rPr kumimoji="1" lang="ko-KR" altLang="en-US" sz="3200" b="1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고태영</a:t>
            </a:r>
            <a:r>
              <a:rPr kumimoji="1" lang="ko-KR" altLang="en-US" sz="32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3200" b="1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공도웅</a:t>
            </a:r>
            <a:r>
              <a:rPr kumimoji="1" lang="ko-KR" altLang="en-US" sz="32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3200" b="1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우명진</a:t>
            </a:r>
            <a:r>
              <a:rPr kumimoji="1" lang="ko-KR" altLang="en-US" sz="32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3200" b="1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조우영</a:t>
            </a:r>
            <a:endParaRPr kumimoji="1" lang="en-US" altLang="ko-KR" sz="3200" b="1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BAA28F-A858-5CF9-7A4E-B0F40258CE66}"/>
              </a:ext>
            </a:extLst>
          </p:cNvPr>
          <p:cNvSpPr txBox="1"/>
          <p:nvPr/>
        </p:nvSpPr>
        <p:spPr>
          <a:xfrm>
            <a:off x="231385" y="1905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KUBIG </a:t>
            </a:r>
            <a:r>
              <a:rPr kumimoji="1" lang="ko-Kore-KR" altLang="en-US" dirty="0"/>
              <a:t>분류</a:t>
            </a:r>
            <a:r>
              <a:rPr kumimoji="1" lang="ko-KR" altLang="en-US" dirty="0"/>
              <a:t> 예측 </a:t>
            </a:r>
            <a:r>
              <a:rPr kumimoji="1" lang="en-US" altLang="ko-KR" dirty="0"/>
              <a:t>2</a:t>
            </a:r>
            <a:r>
              <a:rPr kumimoji="1" lang="ko-KR" altLang="en-US" dirty="0"/>
              <a:t>팀 장기프로젝트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5E99BB67-6B99-B6DF-C624-2AF5F56FA7D3}"/>
              </a:ext>
            </a:extLst>
          </p:cNvPr>
          <p:cNvSpPr/>
          <p:nvPr/>
        </p:nvSpPr>
        <p:spPr>
          <a:xfrm>
            <a:off x="10234420" y="3373990"/>
            <a:ext cx="7299601" cy="6241438"/>
          </a:xfrm>
          <a:prstGeom prst="roundRect">
            <a:avLst>
              <a:gd name="adj" fmla="val 1155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BCC85FE-88E4-2664-6754-087CD6BF5B65}"/>
              </a:ext>
            </a:extLst>
          </p:cNvPr>
          <p:cNvSpPr/>
          <p:nvPr/>
        </p:nvSpPr>
        <p:spPr>
          <a:xfrm>
            <a:off x="11277600" y="7886700"/>
            <a:ext cx="4871204" cy="12384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-2227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FC6DB49-C49A-D81C-FCCC-19978BCDD6AB}"/>
              </a:ext>
            </a:extLst>
          </p:cNvPr>
          <p:cNvSpPr txBox="1"/>
          <p:nvPr/>
        </p:nvSpPr>
        <p:spPr>
          <a:xfrm>
            <a:off x="321334" y="671573"/>
            <a:ext cx="1379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2)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입장객 수 분포 및 요약 통계량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FD34D8-4859-AA62-5AAF-AC29A5932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00"/>
          <a:stretch/>
        </p:blipFill>
        <p:spPr>
          <a:xfrm>
            <a:off x="753979" y="4031492"/>
            <a:ext cx="7679666" cy="46172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7353BA-CAC1-3BFB-C1C8-B4BADE7DAD25}"/>
              </a:ext>
            </a:extLst>
          </p:cNvPr>
          <p:cNvSpPr txBox="1"/>
          <p:nvPr/>
        </p:nvSpPr>
        <p:spPr>
          <a:xfrm>
            <a:off x="16243311" y="639457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EDA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B6374B-E033-0894-102A-6D654B666B3D}"/>
              </a:ext>
            </a:extLst>
          </p:cNvPr>
          <p:cNvSpPr txBox="1"/>
          <p:nvPr/>
        </p:nvSpPr>
        <p:spPr>
          <a:xfrm>
            <a:off x="609600" y="3354855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입장객 수 분포도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786DD8-C986-96F5-E628-5D43516D9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8129" y="4152900"/>
            <a:ext cx="4582831" cy="313052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C0C623-031D-8C34-CEF7-F9F5ED15C243}"/>
              </a:ext>
            </a:extLst>
          </p:cNvPr>
          <p:cNvSpPr txBox="1"/>
          <p:nvPr/>
        </p:nvSpPr>
        <p:spPr>
          <a:xfrm>
            <a:off x="11615602" y="7292441"/>
            <a:ext cx="49958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1)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Q3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와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Max</a:t>
            </a:r>
          </a:p>
          <a:p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2)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Min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과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Max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의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차이가 큼</a:t>
            </a:r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20C653FE-7602-432C-8E49-04A6ED94651E}"/>
              </a:ext>
            </a:extLst>
          </p:cNvPr>
          <p:cNvSpPr/>
          <p:nvPr/>
        </p:nvSpPr>
        <p:spPr>
          <a:xfrm>
            <a:off x="11277600" y="5050255"/>
            <a:ext cx="4871204" cy="477054"/>
          </a:xfrm>
          <a:prstGeom prst="frame">
            <a:avLst>
              <a:gd name="adj1" fmla="val 382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액자 30">
            <a:extLst>
              <a:ext uri="{FF2B5EF4-FFF2-40B4-BE49-F238E27FC236}">
                <a16:creationId xmlns:a16="http://schemas.microsoft.com/office/drawing/2014/main" id="{83AE01C7-0885-CCE4-0F66-6B7467B8A2CF}"/>
              </a:ext>
            </a:extLst>
          </p:cNvPr>
          <p:cNvSpPr/>
          <p:nvPr/>
        </p:nvSpPr>
        <p:spPr>
          <a:xfrm>
            <a:off x="11277600" y="6352021"/>
            <a:ext cx="4871204" cy="477054"/>
          </a:xfrm>
          <a:prstGeom prst="frame">
            <a:avLst>
              <a:gd name="adj1" fmla="val 382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액자 31">
            <a:extLst>
              <a:ext uri="{FF2B5EF4-FFF2-40B4-BE49-F238E27FC236}">
                <a16:creationId xmlns:a16="http://schemas.microsoft.com/office/drawing/2014/main" id="{6B1AB1DC-BD82-9AC3-51BD-588555EA8DE0}"/>
              </a:ext>
            </a:extLst>
          </p:cNvPr>
          <p:cNvSpPr/>
          <p:nvPr/>
        </p:nvSpPr>
        <p:spPr>
          <a:xfrm>
            <a:off x="11277600" y="6882206"/>
            <a:ext cx="4871204" cy="477054"/>
          </a:xfrm>
          <a:prstGeom prst="frame">
            <a:avLst>
              <a:gd name="adj1" fmla="val 382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A8B7F2-F52A-EA8B-E8BA-1B16B25BA74C}"/>
              </a:ext>
            </a:extLst>
          </p:cNvPr>
          <p:cNvSpPr txBox="1"/>
          <p:nvPr/>
        </p:nvSpPr>
        <p:spPr>
          <a:xfrm>
            <a:off x="9104213" y="3143157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입장객 수 </a:t>
            </a:r>
            <a:r>
              <a:rPr lang="ko-KR" altLang="en-US" sz="2400" dirty="0" err="1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요약통계량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FB4A4C4-8FD2-5542-E6AD-59F3A1E0EA26}"/>
              </a:ext>
            </a:extLst>
          </p:cNvPr>
          <p:cNvCxnSpPr>
            <a:cxnSpLocks/>
          </p:cNvCxnSpPr>
          <p:nvPr/>
        </p:nvCxnSpPr>
        <p:spPr>
          <a:xfrm flipH="1">
            <a:off x="16243311" y="6093009"/>
            <a:ext cx="807502" cy="10316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B04CCBB-4866-EFB3-0B6B-BAB6D6A71635}"/>
              </a:ext>
            </a:extLst>
          </p:cNvPr>
          <p:cNvCxnSpPr>
            <a:cxnSpLocks/>
          </p:cNvCxnSpPr>
          <p:nvPr/>
        </p:nvCxnSpPr>
        <p:spPr>
          <a:xfrm flipH="1" flipV="1">
            <a:off x="16243311" y="5265112"/>
            <a:ext cx="807502" cy="8278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A1393E5-CA69-3F4C-93A7-320B54C2E96C}"/>
              </a:ext>
            </a:extLst>
          </p:cNvPr>
          <p:cNvCxnSpPr>
            <a:cxnSpLocks/>
          </p:cNvCxnSpPr>
          <p:nvPr/>
        </p:nvCxnSpPr>
        <p:spPr>
          <a:xfrm flipV="1">
            <a:off x="10511295" y="6608854"/>
            <a:ext cx="629132" cy="2733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81285D7-F61E-588E-D11A-C7FE312098B1}"/>
              </a:ext>
            </a:extLst>
          </p:cNvPr>
          <p:cNvCxnSpPr>
            <a:cxnSpLocks/>
          </p:cNvCxnSpPr>
          <p:nvPr/>
        </p:nvCxnSpPr>
        <p:spPr>
          <a:xfrm>
            <a:off x="10509301" y="6882206"/>
            <a:ext cx="635115" cy="2336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337AFDAB-8A7F-FC8B-9203-5FB2AD6EE548}"/>
              </a:ext>
            </a:extLst>
          </p:cNvPr>
          <p:cNvSpPr/>
          <p:nvPr/>
        </p:nvSpPr>
        <p:spPr>
          <a:xfrm>
            <a:off x="8799003" y="5718163"/>
            <a:ext cx="1124583" cy="90588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93353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4951909-A4B6-C8B6-8B6F-6A2D5D0C43B3}"/>
              </a:ext>
            </a:extLst>
          </p:cNvPr>
          <p:cNvSpPr/>
          <p:nvPr/>
        </p:nvSpPr>
        <p:spPr>
          <a:xfrm>
            <a:off x="549934" y="3007667"/>
            <a:ext cx="7451065" cy="6403033"/>
          </a:xfrm>
          <a:prstGeom prst="roundRect">
            <a:avLst>
              <a:gd name="adj" fmla="val 7700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9C0C623-031D-8C34-CEF7-F9F5ED15C243}"/>
              </a:ext>
            </a:extLst>
          </p:cNvPr>
          <p:cNvSpPr txBox="1"/>
          <p:nvPr/>
        </p:nvSpPr>
        <p:spPr>
          <a:xfrm>
            <a:off x="1653931" y="8154117"/>
            <a:ext cx="5638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주로 어린이날과 같은 공휴일이나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주말에 평소보다 많은 사람이 방문했음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F8F14A-1A5E-E537-A651-37C689169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331" y="3902282"/>
            <a:ext cx="4724400" cy="38037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72BDFC-2FEF-748E-1D2C-97B99B364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9601" y="4035158"/>
            <a:ext cx="7546377" cy="42735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857D9D2-76C6-9B09-7A99-E6545B4A70EC}"/>
              </a:ext>
            </a:extLst>
          </p:cNvPr>
          <p:cNvSpPr txBox="1"/>
          <p:nvPr/>
        </p:nvSpPr>
        <p:spPr>
          <a:xfrm>
            <a:off x="10250587" y="8538837"/>
            <a:ext cx="101705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토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일의 입장자가 다른 평일에 비해 압도적으로 높음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DA8DBD-CED2-36ED-43B4-B24109DDE38E}"/>
              </a:ext>
            </a:extLst>
          </p:cNvPr>
          <p:cNvSpPr txBox="1"/>
          <p:nvPr/>
        </p:nvSpPr>
        <p:spPr>
          <a:xfrm>
            <a:off x="16243311" y="639457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EDA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555F5F-3025-C80B-6956-FAC0C96169F2}"/>
              </a:ext>
            </a:extLst>
          </p:cNvPr>
          <p:cNvSpPr txBox="1"/>
          <p:nvPr/>
        </p:nvSpPr>
        <p:spPr>
          <a:xfrm>
            <a:off x="321334" y="671573"/>
            <a:ext cx="1379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3)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입장객 수와 요일의 관계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153202-DC30-195F-E3B3-1B12C06D8EDB}"/>
              </a:ext>
            </a:extLst>
          </p:cNvPr>
          <p:cNvSpPr txBox="1"/>
          <p:nvPr/>
        </p:nvSpPr>
        <p:spPr>
          <a:xfrm>
            <a:off x="1560413" y="2781300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75%~Max 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사이의 일부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'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입장객 수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’ 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정보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F7FD4A4-64F3-166B-5571-451A0276728C}"/>
              </a:ext>
            </a:extLst>
          </p:cNvPr>
          <p:cNvSpPr/>
          <p:nvPr/>
        </p:nvSpPr>
        <p:spPr>
          <a:xfrm>
            <a:off x="10055823" y="3033362"/>
            <a:ext cx="7546377" cy="6403033"/>
          </a:xfrm>
          <a:prstGeom prst="roundRect">
            <a:avLst>
              <a:gd name="adj" fmla="val 12350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980CCD-8E69-DD13-A0D3-9A45DC628850}"/>
              </a:ext>
            </a:extLst>
          </p:cNvPr>
          <p:cNvSpPr txBox="1"/>
          <p:nvPr/>
        </p:nvSpPr>
        <p:spPr>
          <a:xfrm>
            <a:off x="12152213" y="2776835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요일 별 입장객 수 비교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310E71F7-94A3-AD97-D955-C097A5CE4E75}"/>
              </a:ext>
            </a:extLst>
          </p:cNvPr>
          <p:cNvSpPr/>
          <p:nvPr/>
        </p:nvSpPr>
        <p:spPr>
          <a:xfrm>
            <a:off x="8534400" y="5676900"/>
            <a:ext cx="1124583" cy="90588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1227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7C4C306-75F2-2396-1B3F-0F37FFF92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29" y="3800938"/>
            <a:ext cx="7216171" cy="43905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47D9F1-7DD9-8A38-5EEE-157ADD8D80B6}"/>
              </a:ext>
            </a:extLst>
          </p:cNvPr>
          <p:cNvSpPr txBox="1"/>
          <p:nvPr/>
        </p:nvSpPr>
        <p:spPr>
          <a:xfrm>
            <a:off x="1259458" y="8424359"/>
            <a:ext cx="101705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공휴일의 대부분은 주말보다 평일에 있음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8D06DDB-851D-3EDE-457E-90D031C3F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3697173"/>
            <a:ext cx="7294437" cy="434192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4F456A1-E063-9628-0C37-421DF76D177B}"/>
              </a:ext>
            </a:extLst>
          </p:cNvPr>
          <p:cNvSpPr txBox="1"/>
          <p:nvPr/>
        </p:nvSpPr>
        <p:spPr>
          <a:xfrm>
            <a:off x="9906000" y="8424359"/>
            <a:ext cx="959257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주말보다 주말을 제외한 공휴일에 입장객 수가 더 많음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B19BA3-07DE-32BF-E621-9D2D83E414CF}"/>
              </a:ext>
            </a:extLst>
          </p:cNvPr>
          <p:cNvSpPr txBox="1"/>
          <p:nvPr/>
        </p:nvSpPr>
        <p:spPr>
          <a:xfrm>
            <a:off x="16243311" y="639457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EDA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94FFAF-D8B2-9525-FD60-A56788DFDF59}"/>
              </a:ext>
            </a:extLst>
          </p:cNvPr>
          <p:cNvSpPr txBox="1"/>
          <p:nvPr/>
        </p:nvSpPr>
        <p:spPr>
          <a:xfrm>
            <a:off x="321334" y="671573"/>
            <a:ext cx="1379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3)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입장객 수와 요일의 관계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26E6940F-6357-6570-7866-29FED5DB4982}"/>
              </a:ext>
            </a:extLst>
          </p:cNvPr>
          <p:cNvSpPr/>
          <p:nvPr/>
        </p:nvSpPr>
        <p:spPr>
          <a:xfrm>
            <a:off x="510050" y="3007667"/>
            <a:ext cx="6695123" cy="6403033"/>
          </a:xfrm>
          <a:prstGeom prst="roundRect">
            <a:avLst>
              <a:gd name="adj" fmla="val 10689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FC8E4-C85B-6750-4ED8-6925AB4477A9}"/>
              </a:ext>
            </a:extLst>
          </p:cNvPr>
          <p:cNvSpPr txBox="1"/>
          <p:nvPr/>
        </p:nvSpPr>
        <p:spPr>
          <a:xfrm>
            <a:off x="2093813" y="2781300"/>
            <a:ext cx="3849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요일 별 공휴일의 수는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?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3A37CF50-56A2-A0AB-8AB8-70BEBAA0B93B}"/>
              </a:ext>
            </a:extLst>
          </p:cNvPr>
          <p:cNvSpPr/>
          <p:nvPr/>
        </p:nvSpPr>
        <p:spPr>
          <a:xfrm>
            <a:off x="8554279" y="2994043"/>
            <a:ext cx="9438515" cy="6403033"/>
          </a:xfrm>
          <a:prstGeom prst="roundRect">
            <a:avLst>
              <a:gd name="adj" fmla="val 869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04131D-CA46-8CD3-B141-7C42DADF7056}"/>
              </a:ext>
            </a:extLst>
          </p:cNvPr>
          <p:cNvSpPr txBox="1"/>
          <p:nvPr/>
        </p:nvSpPr>
        <p:spPr>
          <a:xfrm>
            <a:off x="9166758" y="2771763"/>
            <a:ext cx="8826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입장객 수 비교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공휴일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주말 제외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 vs 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주말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vs 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평일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공휴일 제외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)&gt;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3EF7BDC7-5262-1F0A-8050-B16DCC56AA9E}"/>
              </a:ext>
            </a:extLst>
          </p:cNvPr>
          <p:cNvSpPr/>
          <p:nvPr/>
        </p:nvSpPr>
        <p:spPr>
          <a:xfrm>
            <a:off x="7360650" y="5742614"/>
            <a:ext cx="1124583" cy="90588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4056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7C4C306-75F2-2396-1B3F-0F37FFF92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29" y="3800938"/>
            <a:ext cx="7216171" cy="43905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47D9F1-7DD9-8A38-5EEE-157ADD8D80B6}"/>
              </a:ext>
            </a:extLst>
          </p:cNvPr>
          <p:cNvSpPr txBox="1"/>
          <p:nvPr/>
        </p:nvSpPr>
        <p:spPr>
          <a:xfrm>
            <a:off x="1259458" y="8424359"/>
            <a:ext cx="101705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공휴일의 대부분은 주말보다 평일에 있음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8D06DDB-851D-3EDE-457E-90D031C3F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3697173"/>
            <a:ext cx="7294437" cy="434192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4F456A1-E063-9628-0C37-421DF76D177B}"/>
              </a:ext>
            </a:extLst>
          </p:cNvPr>
          <p:cNvSpPr txBox="1"/>
          <p:nvPr/>
        </p:nvSpPr>
        <p:spPr>
          <a:xfrm>
            <a:off x="9906000" y="8424359"/>
            <a:ext cx="959257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주말보다 주말을 제외한 공휴일에 입장객 수가 더 많음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B19BA3-07DE-32BF-E621-9D2D83E414CF}"/>
              </a:ext>
            </a:extLst>
          </p:cNvPr>
          <p:cNvSpPr txBox="1"/>
          <p:nvPr/>
        </p:nvSpPr>
        <p:spPr>
          <a:xfrm>
            <a:off x="16243311" y="639457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EDA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94FFAF-D8B2-9525-FD60-A56788DFDF59}"/>
              </a:ext>
            </a:extLst>
          </p:cNvPr>
          <p:cNvSpPr txBox="1"/>
          <p:nvPr/>
        </p:nvSpPr>
        <p:spPr>
          <a:xfrm>
            <a:off x="321334" y="671573"/>
            <a:ext cx="1379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3)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입장객 수와 요일의 관계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26E6940F-6357-6570-7866-29FED5DB4982}"/>
              </a:ext>
            </a:extLst>
          </p:cNvPr>
          <p:cNvSpPr/>
          <p:nvPr/>
        </p:nvSpPr>
        <p:spPr>
          <a:xfrm>
            <a:off x="510050" y="3007667"/>
            <a:ext cx="6695123" cy="6403033"/>
          </a:xfrm>
          <a:prstGeom prst="roundRect">
            <a:avLst>
              <a:gd name="adj" fmla="val 10689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FC8E4-C85B-6750-4ED8-6925AB4477A9}"/>
              </a:ext>
            </a:extLst>
          </p:cNvPr>
          <p:cNvSpPr txBox="1"/>
          <p:nvPr/>
        </p:nvSpPr>
        <p:spPr>
          <a:xfrm>
            <a:off x="2093813" y="2781300"/>
            <a:ext cx="3849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요일 별 공휴일의 수는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?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3A37CF50-56A2-A0AB-8AB8-70BEBAA0B93B}"/>
              </a:ext>
            </a:extLst>
          </p:cNvPr>
          <p:cNvSpPr/>
          <p:nvPr/>
        </p:nvSpPr>
        <p:spPr>
          <a:xfrm>
            <a:off x="8554279" y="2994043"/>
            <a:ext cx="9438515" cy="6403033"/>
          </a:xfrm>
          <a:prstGeom prst="roundRect">
            <a:avLst>
              <a:gd name="adj" fmla="val 869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04131D-CA46-8CD3-B141-7C42DADF7056}"/>
              </a:ext>
            </a:extLst>
          </p:cNvPr>
          <p:cNvSpPr txBox="1"/>
          <p:nvPr/>
        </p:nvSpPr>
        <p:spPr>
          <a:xfrm>
            <a:off x="9166758" y="2771763"/>
            <a:ext cx="8826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입장객 수 비교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공휴일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주말 제외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 vs 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주말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vs 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평일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공휴일 제외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)&gt;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3EF7BDC7-5262-1F0A-8050-B16DCC56AA9E}"/>
              </a:ext>
            </a:extLst>
          </p:cNvPr>
          <p:cNvSpPr/>
          <p:nvPr/>
        </p:nvSpPr>
        <p:spPr>
          <a:xfrm>
            <a:off x="7360650" y="5742614"/>
            <a:ext cx="1124583" cy="90588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17735C-9937-E22C-3C66-DA862026D100}"/>
              </a:ext>
            </a:extLst>
          </p:cNvPr>
          <p:cNvSpPr/>
          <p:nvPr/>
        </p:nvSpPr>
        <p:spPr>
          <a:xfrm>
            <a:off x="-228600" y="6931963"/>
            <a:ext cx="18592800" cy="3355037"/>
          </a:xfrm>
          <a:prstGeom prst="rect">
            <a:avLst/>
          </a:prstGeom>
          <a:solidFill>
            <a:srgbClr val="000000">
              <a:alpha val="7058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대부분의  공휴일이 평일에 속하고</a:t>
            </a:r>
            <a:r>
              <a:rPr lang="en-US" altLang="ko-KR" sz="28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주말보다 공휴일의 평균입장객 수가 더 많으므로</a:t>
            </a:r>
            <a:endParaRPr lang="en-US" altLang="ko-KR" sz="2800" dirty="0">
              <a:solidFill>
                <a:schemeClr val="bg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실제 주말과 공휴일이 아닌 평일의 평균입장객 수의 차이는 더 클 것이라 추측</a:t>
            </a:r>
            <a:endParaRPr lang="en-US" altLang="ko-KR" sz="2800" dirty="0">
              <a:solidFill>
                <a:schemeClr val="bg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466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FA8FD9C-C677-8B2A-E0B8-5455CCD18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34" y="3682353"/>
            <a:ext cx="7236949" cy="43781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02AA3CC-A714-8392-8ACD-0EA0CF74FD89}"/>
              </a:ext>
            </a:extLst>
          </p:cNvPr>
          <p:cNvSpPr txBox="1"/>
          <p:nvPr/>
        </p:nvSpPr>
        <p:spPr>
          <a:xfrm>
            <a:off x="707416" y="8400551"/>
            <a:ext cx="916987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봄과 가을에 많은 사람들이 방문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-&gt;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선선한 날씨의 영향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0C6A49C-0F34-E8F1-5B5F-15C75812E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9777" y="3682353"/>
            <a:ext cx="7065734" cy="43781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813556-3B21-A327-6739-95043002739A}"/>
              </a:ext>
            </a:extLst>
          </p:cNvPr>
          <p:cNvSpPr txBox="1"/>
          <p:nvPr/>
        </p:nvSpPr>
        <p:spPr>
          <a:xfrm>
            <a:off x="8822916" y="8421759"/>
            <a:ext cx="916987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간절기와 하절기에 높은 입장객 수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-&gt;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이를 고려하여 운영시간 설정 유추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A41B9F-7ED3-5D21-8B87-6D3B11CCF4E7}"/>
              </a:ext>
            </a:extLst>
          </p:cNvPr>
          <p:cNvSpPr txBox="1"/>
          <p:nvPr/>
        </p:nvSpPr>
        <p:spPr>
          <a:xfrm>
            <a:off x="16243311" y="639457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EDA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3E79B2-7447-9E8E-A727-6A21350F6F80}"/>
              </a:ext>
            </a:extLst>
          </p:cNvPr>
          <p:cNvSpPr txBox="1"/>
          <p:nvPr/>
        </p:nvSpPr>
        <p:spPr>
          <a:xfrm>
            <a:off x="321334" y="671573"/>
            <a:ext cx="1379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4)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입장객 수와 계절의 관계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5AFA7FCC-1F60-7866-D709-72B85A802EC1}"/>
              </a:ext>
            </a:extLst>
          </p:cNvPr>
          <p:cNvSpPr/>
          <p:nvPr/>
        </p:nvSpPr>
        <p:spPr>
          <a:xfrm>
            <a:off x="8554279" y="2994043"/>
            <a:ext cx="9438515" cy="6403033"/>
          </a:xfrm>
          <a:prstGeom prst="roundRect">
            <a:avLst>
              <a:gd name="adj" fmla="val 869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12C637-6E4D-591D-4E5E-7CF013C322A0}"/>
              </a:ext>
            </a:extLst>
          </p:cNvPr>
          <p:cNvSpPr/>
          <p:nvPr/>
        </p:nvSpPr>
        <p:spPr>
          <a:xfrm>
            <a:off x="510050" y="3007667"/>
            <a:ext cx="7236949" cy="6403033"/>
          </a:xfrm>
          <a:prstGeom prst="roundRect">
            <a:avLst>
              <a:gd name="adj" fmla="val 10689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9BFED4-9458-8A00-13A3-BD9197FD3E66}"/>
              </a:ext>
            </a:extLst>
          </p:cNvPr>
          <p:cNvSpPr txBox="1"/>
          <p:nvPr/>
        </p:nvSpPr>
        <p:spPr>
          <a:xfrm>
            <a:off x="2438400" y="278130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계절별 입장객 수는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?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BCF0EA-11E3-02F6-ADE4-5B43D62EB822}"/>
              </a:ext>
            </a:extLst>
          </p:cNvPr>
          <p:cNvSpPr txBox="1"/>
          <p:nvPr/>
        </p:nvSpPr>
        <p:spPr>
          <a:xfrm>
            <a:off x="10170044" y="2592168"/>
            <a:ext cx="91698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    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서울대공원은 </a:t>
            </a:r>
            <a:r>
              <a:rPr lang="ko-KR" altLang="en-US" sz="2400" dirty="0" err="1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절기별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운영시간이 다르다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?</a:t>
            </a:r>
          </a:p>
          <a:p>
            <a:r>
              <a:rPr lang="en-US" altLang="ko-KR" sz="2400" dirty="0">
                <a:solidFill>
                  <a:srgbClr val="FF0000"/>
                </a:solidFill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400" dirty="0" err="1">
                <a:solidFill>
                  <a:srgbClr val="FF0000"/>
                </a:solidFill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간절기</a:t>
            </a:r>
            <a:r>
              <a:rPr lang="en-US" altLang="ko-KR" sz="2400" dirty="0">
                <a:solidFill>
                  <a:srgbClr val="FF0000"/>
                </a:solidFill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-&gt;18</a:t>
            </a:r>
            <a:r>
              <a:rPr lang="ko-KR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시까지</a:t>
            </a:r>
            <a:r>
              <a:rPr lang="en-US" altLang="ko-KR" sz="2400" dirty="0">
                <a:solidFill>
                  <a:srgbClr val="FF0000"/>
                </a:solidFill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/</a:t>
            </a:r>
            <a:r>
              <a:rPr lang="ko-KR" altLang="en-US" sz="2400" dirty="0" err="1">
                <a:solidFill>
                  <a:srgbClr val="FF0000"/>
                </a:solidFill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하절기</a:t>
            </a:r>
            <a:r>
              <a:rPr lang="en-US" altLang="ko-KR" sz="2400" dirty="0">
                <a:solidFill>
                  <a:srgbClr val="FF0000"/>
                </a:solidFill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-&gt;19</a:t>
            </a:r>
            <a:r>
              <a:rPr lang="ko-KR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시</a:t>
            </a:r>
            <a:r>
              <a:rPr lang="en-US" altLang="ko-KR" sz="2400" dirty="0">
                <a:solidFill>
                  <a:srgbClr val="FF0000"/>
                </a:solidFill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/</a:t>
            </a:r>
            <a:r>
              <a:rPr lang="ko-KR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동절기</a:t>
            </a:r>
            <a:r>
              <a:rPr lang="en-US" altLang="ko-KR" sz="2400" dirty="0">
                <a:solidFill>
                  <a:srgbClr val="FF0000"/>
                </a:solidFill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-&gt;17</a:t>
            </a:r>
            <a:r>
              <a:rPr lang="ko-KR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시</a:t>
            </a:r>
            <a:r>
              <a:rPr lang="en-US" altLang="ko-KR" sz="2400" dirty="0">
                <a:solidFill>
                  <a:srgbClr val="FF0000"/>
                </a:solidFill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  <a:endParaRPr lang="ko-KR" altLang="en-US" sz="2400" dirty="0">
              <a:solidFill>
                <a:srgbClr val="FF0000"/>
              </a:solidFill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696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862B26E-270F-BD46-2762-25BB9620E830}"/>
              </a:ext>
            </a:extLst>
          </p:cNvPr>
          <p:cNvSpPr txBox="1"/>
          <p:nvPr/>
        </p:nvSpPr>
        <p:spPr>
          <a:xfrm>
            <a:off x="2722080" y="3406170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방학여부별 입장객 수는</a:t>
            </a:r>
            <a:r>
              <a:rPr lang="en-US" altLang="ko-KR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?</a:t>
            </a:r>
            <a:r>
              <a:rPr lang="ko-KR" altLang="en-US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</a:t>
            </a:r>
            <a:endParaRPr lang="ko-KR" altLang="en-US" sz="28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8F04155-F722-E00F-8A7B-6B257259E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076700"/>
            <a:ext cx="6944650" cy="46067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6C380-9065-0315-26A4-23F7FDB72035}"/>
              </a:ext>
            </a:extLst>
          </p:cNvPr>
          <p:cNvSpPr txBox="1"/>
          <p:nvPr/>
        </p:nvSpPr>
        <p:spPr>
          <a:xfrm>
            <a:off x="8401638" y="4631710"/>
            <a:ext cx="9931878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●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2500" b="0" dirty="0">
                <a:solidFill>
                  <a:srgbClr val="008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초중고 학생들의 방학이 </a:t>
            </a:r>
            <a:r>
              <a:rPr lang="ko-KR" altLang="en-US" sz="2500" dirty="0">
                <a:solidFill>
                  <a:srgbClr val="008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입장객</a:t>
            </a:r>
            <a:r>
              <a:rPr lang="ko-KR" altLang="en-US" sz="2500" b="0" dirty="0">
                <a:solidFill>
                  <a:srgbClr val="008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 수에 큰 영향을 끼치지 않은 것으로 파악</a:t>
            </a:r>
            <a:endParaRPr lang="en-US" altLang="ko-KR" sz="2500" b="0" dirty="0">
              <a:solidFill>
                <a:srgbClr val="008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endParaRPr lang="en-US" altLang="ko-KR" sz="2500" dirty="0">
              <a:solidFill>
                <a:srgbClr val="008000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입장객 수에 대한 세부내용을 보면 성인의 방문자수가 청소년</a:t>
            </a:r>
            <a:r>
              <a:rPr lang="en-US" altLang="ko-KR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/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어린이</a:t>
            </a:r>
            <a:endParaRPr lang="en-US" altLang="ko-KR" sz="2500" b="0" dirty="0">
              <a:solidFill>
                <a:srgbClr val="000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   의 수보다 훨씬 많음</a:t>
            </a:r>
            <a:endParaRPr lang="en-US" altLang="ko-KR" sz="2500" b="0" dirty="0">
              <a:solidFill>
                <a:srgbClr val="000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endParaRPr lang="en-US" altLang="ko-KR" sz="2500" dirty="0">
              <a:solidFill>
                <a:srgbClr val="000000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서울대공원을 방문하는 청소년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/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어린이들의 경우 </a:t>
            </a:r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  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주로 혼자 가기보다는 보호자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부모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를 동반하기 때문에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</a:t>
            </a: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   방학보다는 보호자의 쉬는 날 여부가 더 중요함</a:t>
            </a:r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endParaRPr lang="en-US" altLang="ko-KR" sz="2500" b="0" dirty="0">
              <a:solidFill>
                <a:srgbClr val="000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9D2890-0760-67A5-F7F8-936FEB7EDD30}"/>
              </a:ext>
            </a:extLst>
          </p:cNvPr>
          <p:cNvSpPr txBox="1"/>
          <p:nvPr/>
        </p:nvSpPr>
        <p:spPr>
          <a:xfrm>
            <a:off x="16243311" y="639457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EDA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C7A46-1924-5A08-0811-676EE12D65CF}"/>
              </a:ext>
            </a:extLst>
          </p:cNvPr>
          <p:cNvSpPr txBox="1"/>
          <p:nvPr/>
        </p:nvSpPr>
        <p:spPr>
          <a:xfrm>
            <a:off x="321334" y="671573"/>
            <a:ext cx="1379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5)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입장객 수와 방학의 관계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942DDA03-6E7A-7E1D-35F1-023C0055143C}"/>
              </a:ext>
            </a:extLst>
          </p:cNvPr>
          <p:cNvSpPr/>
          <p:nvPr/>
        </p:nvSpPr>
        <p:spPr>
          <a:xfrm>
            <a:off x="8240051" y="4305300"/>
            <a:ext cx="9752744" cy="3877985"/>
          </a:xfrm>
          <a:prstGeom prst="roundRect">
            <a:avLst>
              <a:gd name="adj" fmla="val 869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1548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0F6C380-9065-0315-26A4-23F7FDB72035}"/>
              </a:ext>
            </a:extLst>
          </p:cNvPr>
          <p:cNvSpPr txBox="1"/>
          <p:nvPr/>
        </p:nvSpPr>
        <p:spPr>
          <a:xfrm>
            <a:off x="-130113" y="3077469"/>
            <a:ext cx="8000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입장객 수가 </a:t>
            </a:r>
            <a:r>
              <a:rPr lang="ko-KR" altLang="en-US" sz="2400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대공원역 </a:t>
            </a:r>
            <a:r>
              <a:rPr lang="ko-KR" altLang="en-US" sz="2400" dirty="0" err="1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하차자</a:t>
            </a:r>
            <a:r>
              <a:rPr lang="ko-KR" altLang="en-US" sz="2400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수</a:t>
            </a:r>
            <a:r>
              <a:rPr lang="ko-KR" altLang="en-US" sz="24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와 상대적으로 큰 </a:t>
            </a:r>
            <a:endParaRPr lang="en-US" altLang="ko-KR" sz="2400" b="0" dirty="0">
              <a:solidFill>
                <a:srgbClr val="000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ctr"/>
            <a:r>
              <a:rPr lang="en-US" altLang="ko-KR" sz="2400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  </a:t>
            </a:r>
            <a:r>
              <a:rPr lang="ko-KR" altLang="en-US" sz="24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2400" b="0" dirty="0">
                <a:solidFill>
                  <a:srgbClr val="FF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양의 상관관계</a:t>
            </a:r>
            <a:r>
              <a:rPr lang="ko-KR" altLang="en-US" sz="24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를 가지고 있음</a:t>
            </a:r>
            <a:endParaRPr lang="en-US" altLang="ko-KR" sz="2400" b="0" dirty="0">
              <a:solidFill>
                <a:srgbClr val="000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ctr"/>
            <a:endParaRPr lang="en-US" altLang="ko-KR" sz="2400" b="0" dirty="0">
              <a:solidFill>
                <a:srgbClr val="000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4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나머지 변수들의 경우 영향이 </a:t>
            </a:r>
            <a:r>
              <a:rPr lang="ko-KR" altLang="en-US" sz="2400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비교적</a:t>
            </a:r>
            <a:r>
              <a:rPr lang="ko-KR" altLang="en-US" sz="24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크지 않음 </a:t>
            </a:r>
            <a:endParaRPr lang="en-US" altLang="ko-KR" sz="2400" b="0" dirty="0">
              <a:solidFill>
                <a:srgbClr val="000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B6705E-1062-C01A-AB96-7AB48B556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182" y="2204487"/>
            <a:ext cx="10996407" cy="8133964"/>
          </a:xfrm>
          <a:prstGeom prst="rect">
            <a:avLst/>
          </a:prstGeom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31304589-5837-BC90-E8BE-4E309F42154D}"/>
              </a:ext>
            </a:extLst>
          </p:cNvPr>
          <p:cNvSpPr/>
          <p:nvPr/>
        </p:nvSpPr>
        <p:spPr>
          <a:xfrm>
            <a:off x="9840709" y="5148266"/>
            <a:ext cx="3383532" cy="457200"/>
          </a:xfrm>
          <a:prstGeom prst="frame">
            <a:avLst>
              <a:gd name="adj1" fmla="val 234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CF420291-46B5-0768-C8CF-CA2AF901DDF1}"/>
              </a:ext>
            </a:extLst>
          </p:cNvPr>
          <p:cNvSpPr/>
          <p:nvPr/>
        </p:nvSpPr>
        <p:spPr>
          <a:xfrm>
            <a:off x="13194102" y="5600700"/>
            <a:ext cx="521898" cy="2971800"/>
          </a:xfrm>
          <a:prstGeom prst="frame">
            <a:avLst>
              <a:gd name="adj1" fmla="val 234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60BF10-869A-A6FC-796F-EF579615415B}"/>
              </a:ext>
            </a:extLst>
          </p:cNvPr>
          <p:cNvSpPr txBox="1"/>
          <p:nvPr/>
        </p:nvSpPr>
        <p:spPr>
          <a:xfrm>
            <a:off x="1143000" y="6356504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0" dirty="0">
                <a:effectLst/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입장객수 </a:t>
            </a:r>
            <a:r>
              <a:rPr lang="en-US" altLang="ko-KR" sz="2400" i="0" dirty="0">
                <a:effectLst/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vs </a:t>
            </a:r>
            <a:r>
              <a:rPr lang="ko-KR" altLang="en-US" sz="2400" i="0" dirty="0" err="1">
                <a:effectLst/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하차자</a:t>
            </a:r>
            <a:r>
              <a:rPr lang="ko-KR" altLang="en-US" sz="2400" i="0" dirty="0">
                <a:effectLst/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수 </a:t>
            </a:r>
            <a:r>
              <a:rPr lang="en-US" altLang="ko-KR" sz="2400" i="0" dirty="0">
                <a:effectLst/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Pearson </a:t>
            </a:r>
            <a:r>
              <a:rPr lang="ko-KR" altLang="en-US" sz="2400" i="0" dirty="0">
                <a:effectLst/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상관분석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228CE4-BC35-02D1-69CD-05CD93444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10" y="7150580"/>
            <a:ext cx="7422854" cy="405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9229DF-F9CE-70E4-4D36-2D1F3FEAB7CD}"/>
              </a:ext>
            </a:extLst>
          </p:cNvPr>
          <p:cNvSpPr txBox="1"/>
          <p:nvPr/>
        </p:nvSpPr>
        <p:spPr>
          <a:xfrm>
            <a:off x="770575" y="8341016"/>
            <a:ext cx="6139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2400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귀무가설</a:t>
            </a:r>
            <a:r>
              <a:rPr lang="en-US" altLang="ko-KR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상관계수</a:t>
            </a:r>
            <a:r>
              <a:rPr lang="en-US" altLang="ko-KR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=0)</a:t>
            </a:r>
            <a:r>
              <a:rPr lang="ko-KR" altLang="en-US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의</a:t>
            </a:r>
            <a:r>
              <a:rPr lang="en-US" altLang="ko-KR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기각으로</a:t>
            </a:r>
            <a:endParaRPr lang="en-US" altLang="ko-KR" sz="24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두 변수 사이에 높은 양의 상관이 유의미함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29FC17-2F98-5A05-A96D-B2F444F98A90}"/>
              </a:ext>
            </a:extLst>
          </p:cNvPr>
          <p:cNvSpPr txBox="1"/>
          <p:nvPr/>
        </p:nvSpPr>
        <p:spPr>
          <a:xfrm>
            <a:off x="16243311" y="639457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EDA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9CB58E-248D-2C4F-D8CC-243F54508C2A}"/>
              </a:ext>
            </a:extLst>
          </p:cNvPr>
          <p:cNvSpPr txBox="1"/>
          <p:nvPr/>
        </p:nvSpPr>
        <p:spPr>
          <a:xfrm>
            <a:off x="321334" y="671573"/>
            <a:ext cx="1379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6)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입장객 수와 대공원역 </a:t>
            </a:r>
            <a:r>
              <a:rPr lang="ko-KR" altLang="en-US" sz="5000" dirty="0" err="1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하차자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수의 관계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62B26E-270F-BD46-2762-25BB9620E830}"/>
              </a:ext>
            </a:extLst>
          </p:cNvPr>
          <p:cNvSpPr txBox="1"/>
          <p:nvPr/>
        </p:nvSpPr>
        <p:spPr>
          <a:xfrm>
            <a:off x="12618516" y="2775117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수치형 변수</a:t>
            </a:r>
            <a:r>
              <a:rPr lang="en-US" altLang="ko-KR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2800" dirty="0" err="1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히트맵</a:t>
            </a:r>
            <a:r>
              <a:rPr lang="ko-KR" altLang="en-US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확인 </a:t>
            </a:r>
            <a:r>
              <a:rPr lang="en-US" altLang="ko-KR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</a:t>
            </a:r>
            <a:endParaRPr lang="ko-KR" altLang="en-US" sz="28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3440C07B-6395-FF1E-3E70-69E3E91C8F12}"/>
              </a:ext>
            </a:extLst>
          </p:cNvPr>
          <p:cNvSpPr/>
          <p:nvPr/>
        </p:nvSpPr>
        <p:spPr>
          <a:xfrm rot="5400000">
            <a:off x="3660975" y="5189299"/>
            <a:ext cx="672149" cy="73295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3FC1CACB-3903-0545-01FC-18882D562DD0}"/>
              </a:ext>
            </a:extLst>
          </p:cNvPr>
          <p:cNvSpPr/>
          <p:nvPr/>
        </p:nvSpPr>
        <p:spPr>
          <a:xfrm>
            <a:off x="314110" y="6168038"/>
            <a:ext cx="7422854" cy="3447389"/>
          </a:xfrm>
          <a:prstGeom prst="roundRect">
            <a:avLst>
              <a:gd name="adj" fmla="val 869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39C5EB87-2111-DBC5-8A97-D9174B27EF8C}"/>
              </a:ext>
            </a:extLst>
          </p:cNvPr>
          <p:cNvSpPr/>
          <p:nvPr/>
        </p:nvSpPr>
        <p:spPr>
          <a:xfrm>
            <a:off x="335828" y="2809533"/>
            <a:ext cx="7422854" cy="2145918"/>
          </a:xfrm>
          <a:prstGeom prst="roundRect">
            <a:avLst>
              <a:gd name="adj" fmla="val 869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7000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0F6C380-9065-0315-26A4-23F7FDB72035}"/>
              </a:ext>
            </a:extLst>
          </p:cNvPr>
          <p:cNvSpPr txBox="1"/>
          <p:nvPr/>
        </p:nvSpPr>
        <p:spPr>
          <a:xfrm>
            <a:off x="849957" y="2963049"/>
            <a:ext cx="844028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Numeric features</a:t>
            </a:r>
            <a:r>
              <a:rPr lang="ko-KR" altLang="en-US" sz="25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의 특성을 파악하기 위해 요인분석을 실시</a:t>
            </a:r>
            <a:endParaRPr lang="en-US" altLang="ko-KR" sz="25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C7A04-1F56-CB1B-120C-C7FBA1D9C48A}"/>
              </a:ext>
            </a:extLst>
          </p:cNvPr>
          <p:cNvSpPr txBox="1"/>
          <p:nvPr/>
        </p:nvSpPr>
        <p:spPr>
          <a:xfrm>
            <a:off x="852918" y="3769137"/>
            <a:ext cx="70003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1. </a:t>
            </a:r>
            <a:r>
              <a:rPr lang="en-US" altLang="ko-KR" sz="2500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StandardScaler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()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스케일링 후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Scree plot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확인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71F352-1BBE-8141-A991-E30F15C36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24" y="4516306"/>
            <a:ext cx="6636007" cy="4114800"/>
          </a:xfrm>
          <a:prstGeom prst="rect">
            <a:avLst/>
          </a:prstGeom>
        </p:spPr>
      </p:pic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96C69306-3CC3-6815-599A-6972DD779665}"/>
              </a:ext>
            </a:extLst>
          </p:cNvPr>
          <p:cNvSpPr/>
          <p:nvPr/>
        </p:nvSpPr>
        <p:spPr>
          <a:xfrm rot="19065675">
            <a:off x="2419406" y="4451991"/>
            <a:ext cx="1551399" cy="3403155"/>
          </a:xfrm>
          <a:prstGeom prst="donut">
            <a:avLst>
              <a:gd name="adj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D924D5-3B73-2B24-C1A8-E88FB3182A18}"/>
              </a:ext>
            </a:extLst>
          </p:cNvPr>
          <p:cNvSpPr txBox="1"/>
          <p:nvPr/>
        </p:nvSpPr>
        <p:spPr>
          <a:xfrm>
            <a:off x="852918" y="8784269"/>
            <a:ext cx="745288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0" dirty="0">
                <a:solidFill>
                  <a:srgbClr val="FF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3</a:t>
            </a:r>
            <a:r>
              <a:rPr lang="ko-KR" altLang="en-US" sz="2500" b="0" dirty="0">
                <a:solidFill>
                  <a:srgbClr val="FF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개의 </a:t>
            </a:r>
            <a:r>
              <a:rPr lang="en-US" altLang="ko-KR" sz="2500" b="0" dirty="0">
                <a:solidFill>
                  <a:srgbClr val="FF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factor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로 기존 변수의 전체 분산의 약 </a:t>
            </a:r>
            <a:r>
              <a:rPr lang="en-US" altLang="ko-KR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84%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를 설명</a:t>
            </a:r>
            <a:endParaRPr lang="en-US" altLang="ko-KR" sz="2500" b="0" dirty="0">
              <a:solidFill>
                <a:srgbClr val="000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en-US" altLang="ko-KR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보통 </a:t>
            </a:r>
            <a:r>
              <a:rPr lang="en-US" altLang="ko-KR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70~90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사이의 값으로 책정</a:t>
            </a:r>
            <a:r>
              <a:rPr lang="en-US" altLang="ko-KR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</a:t>
            </a:r>
            <a:endParaRPr lang="en-US" altLang="ko-KR" sz="2500" b="0" dirty="0">
              <a:solidFill>
                <a:srgbClr val="000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1A52F8-99B9-46D7-9CBA-E8C9C7D1F315}"/>
              </a:ext>
            </a:extLst>
          </p:cNvPr>
          <p:cNvSpPr txBox="1"/>
          <p:nvPr/>
        </p:nvSpPr>
        <p:spPr>
          <a:xfrm>
            <a:off x="9602855" y="3769137"/>
            <a:ext cx="9169878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0" i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2. ”maximum likelihood” method+”</a:t>
            </a:r>
            <a:r>
              <a:rPr lang="en-US" altLang="ko-KR" sz="2500" b="0" dirty="0" err="1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oblimin</a:t>
            </a:r>
            <a:r>
              <a:rPr lang="en-US" altLang="ko-KR" sz="2500" b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” rotation</a:t>
            </a:r>
            <a:r>
              <a:rPr lang="ko-KR" altLang="en-US" sz="2500" b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을 </a:t>
            </a:r>
            <a:endParaRPr lang="en-US" altLang="ko-KR" sz="2500" b="0" dirty="0"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   </a:t>
            </a:r>
            <a:r>
              <a:rPr lang="ko-KR" altLang="en-US" sz="2500" b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이용하여 </a:t>
            </a:r>
            <a:r>
              <a:rPr lang="en-US" altLang="ko-KR" sz="2500" b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factor loading </a:t>
            </a:r>
            <a:r>
              <a:rPr lang="ko-KR" altLang="en-US" sz="2500" b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구함</a:t>
            </a:r>
            <a:endParaRPr lang="en-US" altLang="ko-KR" sz="2500" b="0" dirty="0"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  </a:t>
            </a:r>
            <a:endParaRPr lang="en-US" altLang="ko-KR" sz="2500" b="0" dirty="0"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F6C336F-306D-6816-3CAA-129B2315F3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0246" y="4988165"/>
            <a:ext cx="7048592" cy="31703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89A267-1C75-2553-E264-5B92B71EDC06}"/>
              </a:ext>
            </a:extLst>
          </p:cNvPr>
          <p:cNvSpPr txBox="1"/>
          <p:nvPr/>
        </p:nvSpPr>
        <p:spPr>
          <a:xfrm>
            <a:off x="16243311" y="639457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EDA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47097F-99D6-CF74-CC6C-1040EE5F1FDE}"/>
              </a:ext>
            </a:extLst>
          </p:cNvPr>
          <p:cNvSpPr txBox="1"/>
          <p:nvPr/>
        </p:nvSpPr>
        <p:spPr>
          <a:xfrm>
            <a:off x="321334" y="671573"/>
            <a:ext cx="1379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7)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Factor analysis</a:t>
            </a:r>
            <a:endParaRPr lang="ko-KR" altLang="en-US" sz="5000" dirty="0">
              <a:solidFill>
                <a:srgbClr val="568B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996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3C048E4-152B-7ACD-B128-CE545904E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064392"/>
            <a:ext cx="7985283" cy="5178664"/>
          </a:xfrm>
          <a:prstGeom prst="rect">
            <a:avLst/>
          </a:prstGeom>
        </p:spPr>
      </p:pic>
      <p:sp>
        <p:nvSpPr>
          <p:cNvPr id="23" name="원형: 비어 있음 22">
            <a:extLst>
              <a:ext uri="{FF2B5EF4-FFF2-40B4-BE49-F238E27FC236}">
                <a16:creationId xmlns:a16="http://schemas.microsoft.com/office/drawing/2014/main" id="{38B21C77-5729-D1C8-F8A8-7EA9BDFC06C6}"/>
              </a:ext>
            </a:extLst>
          </p:cNvPr>
          <p:cNvSpPr/>
          <p:nvPr/>
        </p:nvSpPr>
        <p:spPr>
          <a:xfrm rot="19065675">
            <a:off x="3788357" y="4754727"/>
            <a:ext cx="725402" cy="1571531"/>
          </a:xfrm>
          <a:prstGeom prst="donut">
            <a:avLst>
              <a:gd name="adj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원형: 비어 있음 23">
            <a:extLst>
              <a:ext uri="{FF2B5EF4-FFF2-40B4-BE49-F238E27FC236}">
                <a16:creationId xmlns:a16="http://schemas.microsoft.com/office/drawing/2014/main" id="{588FD7A8-D2C1-CE42-929A-8FB1E6461EFE}"/>
              </a:ext>
            </a:extLst>
          </p:cNvPr>
          <p:cNvSpPr/>
          <p:nvPr/>
        </p:nvSpPr>
        <p:spPr>
          <a:xfrm rot="4826341">
            <a:off x="3372701" y="6161722"/>
            <a:ext cx="725402" cy="2437337"/>
          </a:xfrm>
          <a:prstGeom prst="donut">
            <a:avLst>
              <a:gd name="adj" fmla="val 0"/>
            </a:avLst>
          </a:prstGeom>
          <a:solidFill>
            <a:srgbClr val="00B050"/>
          </a:solidFill>
          <a:ln>
            <a:solidFill>
              <a:srgbClr val="568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5AF00E9E-79A9-B9CD-326B-BCBC515B1A15}"/>
              </a:ext>
            </a:extLst>
          </p:cNvPr>
          <p:cNvSpPr/>
          <p:nvPr/>
        </p:nvSpPr>
        <p:spPr>
          <a:xfrm>
            <a:off x="5678601" y="6289356"/>
            <a:ext cx="776649" cy="1651115"/>
          </a:xfrm>
          <a:prstGeom prst="donut">
            <a:avLst>
              <a:gd name="adj" fmla="val 0"/>
            </a:avLst>
          </a:prstGeom>
          <a:solidFill>
            <a:srgbClr val="00B05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A14E3D-488E-2151-3846-E102455FA051}"/>
              </a:ext>
            </a:extLst>
          </p:cNvPr>
          <p:cNvSpPr txBox="1"/>
          <p:nvPr/>
        </p:nvSpPr>
        <p:spPr>
          <a:xfrm>
            <a:off x="8813322" y="2766833"/>
            <a:ext cx="9169878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Factor1-&gt; 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최저</a:t>
            </a:r>
            <a:r>
              <a:rPr lang="en-US" altLang="ko-KR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최고</a:t>
            </a:r>
            <a:r>
              <a:rPr lang="en-US" altLang="ko-KR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평균기온 </a:t>
            </a:r>
            <a:endParaRPr lang="en-US" altLang="ko-KR" sz="2500" b="0" dirty="0">
              <a:solidFill>
                <a:srgbClr val="000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ctr"/>
            <a:endParaRPr lang="en-US" altLang="ko-KR" sz="2500" dirty="0">
              <a:solidFill>
                <a:srgbClr val="000000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ctr"/>
            <a:r>
              <a:rPr lang="en-US" altLang="ko-KR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Factor2-&gt; 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누적강수량</a:t>
            </a:r>
            <a:r>
              <a:rPr lang="en-US" altLang="ko-KR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평균습도</a:t>
            </a:r>
            <a:endParaRPr lang="en-US" altLang="ko-KR" sz="2500" b="0" dirty="0">
              <a:solidFill>
                <a:srgbClr val="000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ctr"/>
            <a:endParaRPr lang="en-US" altLang="ko-KR" sz="2500" dirty="0">
              <a:solidFill>
                <a:srgbClr val="000000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ctr"/>
            <a:r>
              <a:rPr lang="en-US" altLang="ko-KR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Factor3-&gt; 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대공원역 하차자수</a:t>
            </a:r>
            <a:r>
              <a:rPr lang="en-US" altLang="ko-KR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미세먼지 농도</a:t>
            </a:r>
            <a:endParaRPr lang="en-US" altLang="ko-KR" sz="2500" b="0" dirty="0">
              <a:solidFill>
                <a:srgbClr val="000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611F0E-33C6-3BB3-1F58-B8DED6F4CA2D}"/>
              </a:ext>
            </a:extLst>
          </p:cNvPr>
          <p:cNvSpPr txBox="1"/>
          <p:nvPr/>
        </p:nvSpPr>
        <p:spPr>
          <a:xfrm>
            <a:off x="9636696" y="7658100"/>
            <a:ext cx="7821452" cy="2200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                       </a:t>
            </a:r>
            <a:endParaRPr lang="en-US" altLang="ko-KR" sz="3000" dirty="0">
              <a:solidFill>
                <a:srgbClr val="000000"/>
              </a:solidFill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ctr"/>
            <a:r>
              <a:rPr lang="en-US" altLang="ko-KR" sz="3000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3000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3000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Idea</a:t>
            </a:r>
            <a:r>
              <a:rPr lang="ko-KR" altLang="en-US" sz="3000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3000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</a:t>
            </a:r>
            <a:r>
              <a:rPr lang="ko-KR" altLang="en-US" sz="3000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endParaRPr lang="en-US" altLang="ko-KR" sz="3000" dirty="0">
              <a:solidFill>
                <a:srgbClr val="000000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ctr"/>
            <a:endParaRPr lang="en-US" altLang="ko-KR" sz="2800" dirty="0">
              <a:solidFill>
                <a:srgbClr val="000000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ctr"/>
            <a:r>
              <a:rPr lang="ko-KR" altLang="en-US" sz="2500" b="1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동일 </a:t>
            </a:r>
            <a:r>
              <a:rPr lang="en-US" altLang="ko-KR" sz="2500" b="1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Factor</a:t>
            </a:r>
            <a:r>
              <a:rPr lang="ko-KR" altLang="en-US" sz="2500" b="1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에 속하는 대공원역 </a:t>
            </a:r>
            <a:r>
              <a:rPr lang="ko-KR" altLang="en-US" sz="2500" b="1" dirty="0" err="1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하차자</a:t>
            </a:r>
            <a:r>
              <a:rPr lang="ko-KR" altLang="en-US" sz="2500" b="1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수와</a:t>
            </a:r>
            <a:endParaRPr lang="en-US" altLang="ko-KR" sz="2500" b="1" dirty="0">
              <a:solidFill>
                <a:srgbClr val="000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ctr"/>
            <a:r>
              <a:rPr lang="ko-KR" altLang="en-US" sz="2500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선형회귀를 통한 </a:t>
            </a:r>
            <a:r>
              <a:rPr lang="ko-KR" altLang="en-US" sz="2500" b="1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결측값</a:t>
            </a:r>
            <a:r>
              <a:rPr lang="ko-KR" altLang="en-US" sz="2500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처리</a:t>
            </a:r>
            <a:endParaRPr lang="en-US" altLang="ko-KR" sz="2500" b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44F369-9F57-B9DB-5F43-20CC71321A2C}"/>
              </a:ext>
            </a:extLst>
          </p:cNvPr>
          <p:cNvSpPr txBox="1"/>
          <p:nvPr/>
        </p:nvSpPr>
        <p:spPr>
          <a:xfrm>
            <a:off x="16243311" y="639457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EDA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AED5A5-F276-3E1A-D8FC-2794BC627535}"/>
              </a:ext>
            </a:extLst>
          </p:cNvPr>
          <p:cNvSpPr txBox="1"/>
          <p:nvPr/>
        </p:nvSpPr>
        <p:spPr>
          <a:xfrm>
            <a:off x="321334" y="671573"/>
            <a:ext cx="1379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7)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Factor analysis</a:t>
            </a:r>
            <a:endParaRPr lang="ko-KR" altLang="en-US" sz="5000" dirty="0">
              <a:solidFill>
                <a:srgbClr val="568B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AC12BC-A904-12AC-F68C-538DF19A8A01}"/>
              </a:ext>
            </a:extLst>
          </p:cNvPr>
          <p:cNvSpPr txBox="1"/>
          <p:nvPr/>
        </p:nvSpPr>
        <p:spPr>
          <a:xfrm>
            <a:off x="1348427" y="3008156"/>
            <a:ext cx="964932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3. </a:t>
            </a:r>
            <a:r>
              <a:rPr lang="ko-KR" altLang="en-US" sz="2500" b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시각화</a:t>
            </a:r>
            <a:endParaRPr lang="en-US" altLang="ko-KR" sz="2500" b="0" dirty="0"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BB67E8-42B1-91F0-6164-B323FD1C4160}"/>
              </a:ext>
            </a:extLst>
          </p:cNvPr>
          <p:cNvSpPr txBox="1"/>
          <p:nvPr/>
        </p:nvSpPr>
        <p:spPr>
          <a:xfrm>
            <a:off x="11627900" y="6215925"/>
            <a:ext cx="1065997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미세먼지 농</a:t>
            </a:r>
            <a:r>
              <a:rPr lang="ko-KR" altLang="en-US" sz="2500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도의</a:t>
            </a:r>
            <a:r>
              <a:rPr lang="en-US" altLang="ko-KR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2500" b="0" dirty="0" err="1">
                <a:solidFill>
                  <a:srgbClr val="FF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결측값</a:t>
            </a:r>
            <a:r>
              <a:rPr lang="ko-KR" altLang="en-US" sz="2500" b="0" dirty="0">
                <a:solidFill>
                  <a:srgbClr val="FF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존재</a:t>
            </a:r>
            <a:endParaRPr lang="en-US" altLang="ko-KR" sz="2500" b="0" dirty="0">
              <a:solidFill>
                <a:srgbClr val="FF0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7F6FF5AC-92F6-E496-3F34-1A8E997FAA72}"/>
              </a:ext>
            </a:extLst>
          </p:cNvPr>
          <p:cNvSpPr/>
          <p:nvPr/>
        </p:nvSpPr>
        <p:spPr>
          <a:xfrm rot="5400000">
            <a:off x="13211348" y="5202950"/>
            <a:ext cx="672149" cy="73295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F49F526B-929E-8D3D-85AA-61A89D404098}"/>
              </a:ext>
            </a:extLst>
          </p:cNvPr>
          <p:cNvSpPr/>
          <p:nvPr/>
        </p:nvSpPr>
        <p:spPr>
          <a:xfrm rot="5400000">
            <a:off x="13211348" y="7107950"/>
            <a:ext cx="672149" cy="73295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B068B5E1-ABC2-1F5C-2C26-52C5430921B3}"/>
              </a:ext>
            </a:extLst>
          </p:cNvPr>
          <p:cNvSpPr/>
          <p:nvPr/>
        </p:nvSpPr>
        <p:spPr>
          <a:xfrm>
            <a:off x="9645946" y="2705100"/>
            <a:ext cx="7422854" cy="2145918"/>
          </a:xfrm>
          <a:prstGeom prst="roundRect">
            <a:avLst>
              <a:gd name="adj" fmla="val 869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C96FC800-B9AA-7CAC-C1E3-6746565EB215}"/>
              </a:ext>
            </a:extLst>
          </p:cNvPr>
          <p:cNvSpPr/>
          <p:nvPr/>
        </p:nvSpPr>
        <p:spPr>
          <a:xfrm>
            <a:off x="9645946" y="6120828"/>
            <a:ext cx="7422854" cy="699482"/>
          </a:xfrm>
          <a:prstGeom prst="roundRect">
            <a:avLst>
              <a:gd name="adj" fmla="val 869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0251F32F-54E3-B1C3-0BC7-2FB59EC95DBC}"/>
              </a:ext>
            </a:extLst>
          </p:cNvPr>
          <p:cNvSpPr/>
          <p:nvPr/>
        </p:nvSpPr>
        <p:spPr>
          <a:xfrm>
            <a:off x="9660793" y="7954132"/>
            <a:ext cx="7422854" cy="1919356"/>
          </a:xfrm>
          <a:prstGeom prst="roundRect">
            <a:avLst>
              <a:gd name="adj" fmla="val 869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7604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361744"/>
            <a:ext cx="6094592" cy="71501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31731" y="5229656"/>
            <a:ext cx="2545988" cy="4544135"/>
            <a:chOff x="14631731" y="5229656"/>
            <a:chExt cx="2545988" cy="454413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31731" y="5229656"/>
              <a:ext cx="2545988" cy="454413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4D7929B-00C5-E503-0495-8FCC807E6558}"/>
              </a:ext>
            </a:extLst>
          </p:cNvPr>
          <p:cNvSpPr txBox="1"/>
          <p:nvPr/>
        </p:nvSpPr>
        <p:spPr>
          <a:xfrm>
            <a:off x="6324600" y="2921168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dirty="0" err="1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전처리</a:t>
            </a:r>
            <a:endParaRPr kumimoji="1" lang="ko-Kore-KR" altLang="en-US" sz="6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78151" y="0"/>
            <a:ext cx="8126771" cy="10316446"/>
            <a:chOff x="10178151" y="0"/>
            <a:chExt cx="8126771" cy="10316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8151" y="0"/>
              <a:ext cx="8126771" cy="103164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10199" y="1347939"/>
            <a:ext cx="1181806" cy="7390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3109" y="5012611"/>
            <a:ext cx="4417767" cy="337323"/>
            <a:chOff x="1573109" y="5012611"/>
            <a:chExt cx="4417767" cy="3373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3109" y="5012611"/>
              <a:ext cx="4417767" cy="3373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4690" y="4291566"/>
            <a:ext cx="4034452" cy="1249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14046" y="4052011"/>
            <a:ext cx="1297709" cy="1297923"/>
            <a:chOff x="5914046" y="4052011"/>
            <a:chExt cx="1297709" cy="12979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4046" y="4052011"/>
              <a:ext cx="1297709" cy="129792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B71F5A-706F-C4F8-BA74-96F69026DD90}"/>
              </a:ext>
            </a:extLst>
          </p:cNvPr>
          <p:cNvSpPr txBox="1"/>
          <p:nvPr/>
        </p:nvSpPr>
        <p:spPr>
          <a:xfrm>
            <a:off x="12492002" y="6577907"/>
            <a:ext cx="3433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최종</a:t>
            </a:r>
            <a:r>
              <a:rPr kumimoji="1" lang="ko-KR" altLang="en-US" sz="2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결과 및 결론</a:t>
            </a:r>
            <a:endParaRPr kumimoji="1" lang="ko-Kore-KR" altLang="en-US" sz="28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015FD-F63B-6681-1A65-56B6F746D111}"/>
              </a:ext>
            </a:extLst>
          </p:cNvPr>
          <p:cNvSpPr txBox="1"/>
          <p:nvPr/>
        </p:nvSpPr>
        <p:spPr>
          <a:xfrm>
            <a:off x="12415805" y="3009900"/>
            <a:ext cx="3433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kumimoji="1" lang="en-US" altLang="ko-KR" sz="2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EDA</a:t>
            </a:r>
            <a:endParaRPr kumimoji="1" lang="ko-Kore-KR" altLang="en-US" sz="28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0A897-21ED-A333-B048-9F5AE9068FA8}"/>
              </a:ext>
            </a:extLst>
          </p:cNvPr>
          <p:cNvSpPr txBox="1"/>
          <p:nvPr/>
        </p:nvSpPr>
        <p:spPr>
          <a:xfrm>
            <a:off x="12496800" y="4197025"/>
            <a:ext cx="3433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전처리</a:t>
            </a:r>
            <a:r>
              <a:rPr kumimoji="1" lang="ko-KR" altLang="en-US" sz="2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endParaRPr kumimoji="1" lang="ko-Kore-KR" altLang="en-US" sz="28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EBBEFF-2852-7390-4C5B-6B6608ED6877}"/>
              </a:ext>
            </a:extLst>
          </p:cNvPr>
          <p:cNvSpPr txBox="1"/>
          <p:nvPr/>
        </p:nvSpPr>
        <p:spPr>
          <a:xfrm>
            <a:off x="12492003" y="5418182"/>
            <a:ext cx="3433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모델링</a:t>
            </a:r>
            <a:r>
              <a:rPr kumimoji="1" lang="ko-KR" altLang="en-US" sz="2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endParaRPr kumimoji="1" lang="ko-Kore-KR" altLang="en-US" sz="28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47F99-D34B-B8BC-ABCA-B99AA33185CF}"/>
              </a:ext>
            </a:extLst>
          </p:cNvPr>
          <p:cNvSpPr txBox="1"/>
          <p:nvPr/>
        </p:nvSpPr>
        <p:spPr>
          <a:xfrm>
            <a:off x="12481116" y="1816143"/>
            <a:ext cx="3433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목표</a:t>
            </a:r>
            <a:r>
              <a:rPr kumimoji="1" lang="ko-KR" altLang="en-US" sz="2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및 배경 </a:t>
            </a:r>
            <a:endParaRPr kumimoji="1" lang="ko-Kore-KR" altLang="en-US" sz="28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3C3139-B84C-00EE-06AC-5C8087A5F4B6}"/>
              </a:ext>
            </a:extLst>
          </p:cNvPr>
          <p:cNvSpPr txBox="1"/>
          <p:nvPr/>
        </p:nvSpPr>
        <p:spPr>
          <a:xfrm>
            <a:off x="12524638" y="7867314"/>
            <a:ext cx="3433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보완점 및 </a:t>
            </a:r>
            <a:r>
              <a:rPr kumimoji="1" lang="en-US" altLang="ko-KR" sz="2800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QnA</a:t>
            </a:r>
            <a:endParaRPr kumimoji="1" lang="ko-Kore-KR" altLang="en-US" sz="28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ED612BA-5E03-8D0C-843E-10691A39E225}"/>
              </a:ext>
            </a:extLst>
          </p:cNvPr>
          <p:cNvSpPr txBox="1"/>
          <p:nvPr/>
        </p:nvSpPr>
        <p:spPr>
          <a:xfrm>
            <a:off x="609600" y="471726"/>
            <a:ext cx="70872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1)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이상치 및 </a:t>
            </a:r>
            <a:r>
              <a:rPr kumimoji="1" lang="ko-KR" altLang="en-US" sz="5000" dirty="0" err="1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결측치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처리 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ED4759-902A-79E8-2037-030B5D50A3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78"/>
          <a:stretch/>
        </p:blipFill>
        <p:spPr>
          <a:xfrm>
            <a:off x="1048336" y="3292228"/>
            <a:ext cx="1468858" cy="34192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354361B-C9D9-E3B0-E41D-CE7FF90537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75"/>
          <a:stretch/>
        </p:blipFill>
        <p:spPr>
          <a:xfrm>
            <a:off x="3458158" y="3290289"/>
            <a:ext cx="1468800" cy="35713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805F25F-1555-FF15-D1FD-F6C880A372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36"/>
          <a:stretch/>
        </p:blipFill>
        <p:spPr>
          <a:xfrm>
            <a:off x="5958363" y="3162300"/>
            <a:ext cx="1469016" cy="39132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E0537EA7-E1EB-6706-D79F-E062B7B5BA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6"/>
          <a:stretch/>
        </p:blipFill>
        <p:spPr>
          <a:xfrm>
            <a:off x="8935940" y="6711469"/>
            <a:ext cx="8521702" cy="33525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6DF9DA-5C4E-CD34-9320-90003A9AFD77}"/>
              </a:ext>
            </a:extLst>
          </p:cNvPr>
          <p:cNvSpPr txBox="1"/>
          <p:nvPr/>
        </p:nvSpPr>
        <p:spPr>
          <a:xfrm>
            <a:off x="8566319" y="2214868"/>
            <a:ext cx="4757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○ 미세먼지 농도   </a:t>
            </a:r>
            <a:endParaRPr kumimoji="1" lang="ko-Kore-KR" altLang="en-US" sz="2800" b="1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9901C69-A8AB-56EC-E0AD-B0D8E2D563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861" y="3498159"/>
            <a:ext cx="4625442" cy="30169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A200FE9-DCD9-FCD7-1EFD-6715D86980B5}"/>
              </a:ext>
            </a:extLst>
          </p:cNvPr>
          <p:cNvSpPr txBox="1"/>
          <p:nvPr/>
        </p:nvSpPr>
        <p:spPr>
          <a:xfrm>
            <a:off x="3316258" y="6929950"/>
            <a:ext cx="1752600" cy="1527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ko-Kore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공휴일</a:t>
            </a:r>
            <a:r>
              <a:rPr kumimoji="1" lang="en-US" altLang="ko-Kore-KR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→</a:t>
            </a:r>
            <a:r>
              <a:rPr kumimoji="1" lang="en-US" altLang="ko-Kore-KR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1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2500" dirty="0" err="1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NaN</a:t>
            </a:r>
            <a:r>
              <a:rPr kumimoji="1" lang="en-US" altLang="ko-Kore-KR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→</a:t>
            </a:r>
            <a:r>
              <a:rPr kumimoji="1" lang="en-US" altLang="ko-Kore-KR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 0</a:t>
            </a:r>
            <a:endParaRPr kumimoji="1" lang="ko-Kore-KR" altLang="en-US" sz="25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223ED4-0DD4-7FA2-AF7E-B68C04282F43}"/>
              </a:ext>
            </a:extLst>
          </p:cNvPr>
          <p:cNvSpPr txBox="1"/>
          <p:nvPr/>
        </p:nvSpPr>
        <p:spPr>
          <a:xfrm>
            <a:off x="9898109" y="3155412"/>
            <a:ext cx="3426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&lt;</a:t>
            </a:r>
            <a:r>
              <a:rPr kumimoji="1" lang="en-US" altLang="ko-Kore-KR" sz="20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Factor Analysis</a:t>
            </a:r>
            <a:r>
              <a:rPr kumimoji="1" lang="en-US" altLang="ko-KR" sz="20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&gt;</a:t>
            </a:r>
            <a:endParaRPr kumimoji="1" lang="ko-Kore-KR" altLang="en-US" sz="20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BFFF27-CC9F-7D81-32F5-2EEF639D7B27}"/>
              </a:ext>
            </a:extLst>
          </p:cNvPr>
          <p:cNvSpPr txBox="1"/>
          <p:nvPr/>
        </p:nvSpPr>
        <p:spPr>
          <a:xfrm>
            <a:off x="12573000" y="2836272"/>
            <a:ext cx="4114800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500" u="sng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미세먼지 농도</a:t>
            </a:r>
            <a:endParaRPr kumimoji="1" lang="en-US" altLang="ko-KR" sz="2500" u="sng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  <a:p>
            <a:pPr algn="ctr"/>
            <a:r>
              <a:rPr kumimoji="1" lang="en-US" altLang="ko-KR" sz="2500" u="sng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&amp;</a:t>
            </a:r>
            <a:r>
              <a:rPr kumimoji="1" lang="ko-KR" altLang="en-US" sz="2500" u="sng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지하철역 </a:t>
            </a:r>
            <a:r>
              <a:rPr kumimoji="1" lang="ko-KR" altLang="en-US" sz="2500" u="sng" dirty="0" err="1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하차자</a:t>
            </a:r>
            <a:r>
              <a:rPr kumimoji="1" lang="ko-KR" altLang="en-US" sz="2500" u="sng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수 </a:t>
            </a:r>
            <a:endParaRPr kumimoji="1" lang="ko-Kore-KR" altLang="en-US" sz="2500" u="sng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8E31558-3576-7505-5E85-AA1F97652745}"/>
              </a:ext>
            </a:extLst>
          </p:cNvPr>
          <p:cNvSpPr/>
          <p:nvPr/>
        </p:nvSpPr>
        <p:spPr>
          <a:xfrm>
            <a:off x="9654119" y="4875215"/>
            <a:ext cx="1510147" cy="990600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085989-E0DB-F784-6CAE-BA63B6B4357F}"/>
              </a:ext>
            </a:extLst>
          </p:cNvPr>
          <p:cNvSpPr txBox="1"/>
          <p:nvPr/>
        </p:nvSpPr>
        <p:spPr>
          <a:xfrm>
            <a:off x="13013658" y="5793875"/>
            <a:ext cx="41147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b="1" dirty="0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→ 단일선형회귀로 얻은 </a:t>
            </a:r>
            <a:r>
              <a:rPr kumimoji="1" lang="ko-KR" altLang="en-US" sz="2500" b="1" dirty="0" err="1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예측값</a:t>
            </a:r>
            <a:endParaRPr kumimoji="1" lang="ko-Kore-KR" altLang="en-US" sz="2500" b="1" dirty="0">
              <a:highlight>
                <a:srgbClr val="FFFF00"/>
              </a:highlight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6199B287-DF85-0737-B718-1EB7EDB4ADF7}"/>
              </a:ext>
            </a:extLst>
          </p:cNvPr>
          <p:cNvCxnSpPr/>
          <p:nvPr/>
        </p:nvCxnSpPr>
        <p:spPr>
          <a:xfrm>
            <a:off x="8382000" y="2171700"/>
            <a:ext cx="0" cy="8114867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21DFED2-C0C2-0CB6-405E-48F186760C39}"/>
              </a:ext>
            </a:extLst>
          </p:cNvPr>
          <p:cNvSpPr txBox="1"/>
          <p:nvPr/>
        </p:nvSpPr>
        <p:spPr>
          <a:xfrm>
            <a:off x="524204" y="6929950"/>
            <a:ext cx="2182407" cy="15276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＇</a:t>
            </a:r>
            <a:r>
              <a:rPr kumimoji="1" lang="ko-Kore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임시휴원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en-US" altLang="ko-KR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‘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행</a:t>
            </a:r>
            <a:endParaRPr kumimoji="1" lang="en-US" altLang="ko-KR" sz="25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→ 삭제  </a:t>
            </a:r>
            <a:endParaRPr kumimoji="1" lang="ko-Kore-KR" altLang="en-US" sz="25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5B3240-50F1-0EAC-5059-45F78A744B38}"/>
              </a:ext>
            </a:extLst>
          </p:cNvPr>
          <p:cNvSpPr txBox="1"/>
          <p:nvPr/>
        </p:nvSpPr>
        <p:spPr>
          <a:xfrm>
            <a:off x="5472567" y="6949969"/>
            <a:ext cx="2342579" cy="1527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‘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en-US" altLang="ko-KR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–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en-US" altLang="ko-KR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‘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행 </a:t>
            </a:r>
            <a:endParaRPr kumimoji="1" lang="en-US" altLang="ko-KR" sz="25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→ </a:t>
            </a:r>
            <a:r>
              <a:rPr kumimoji="1" lang="ko-KR" altLang="en-US" sz="2500" dirty="0" err="1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결측치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처리 </a:t>
            </a:r>
            <a:endParaRPr kumimoji="1" lang="ko-Kore-KR" altLang="en-US" sz="25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B984D7-8FE1-3BB5-A289-97A83A98FE3B}"/>
              </a:ext>
            </a:extLst>
          </p:cNvPr>
          <p:cNvSpPr txBox="1"/>
          <p:nvPr/>
        </p:nvSpPr>
        <p:spPr>
          <a:xfrm>
            <a:off x="16078200" y="655356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전처리</a:t>
            </a:r>
            <a:r>
              <a:rPr lang="ko-KR" altLang="en-US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 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D1841FF-BD9C-4CCA-1DDD-30F87B573129}"/>
              </a:ext>
            </a:extLst>
          </p:cNvPr>
          <p:cNvCxnSpPr>
            <a:cxnSpLocks/>
          </p:cNvCxnSpPr>
          <p:nvPr/>
        </p:nvCxnSpPr>
        <p:spPr>
          <a:xfrm flipV="1">
            <a:off x="11171302" y="3690780"/>
            <a:ext cx="2633263" cy="167928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D739054-F63E-7477-B947-62F22373C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4600" y="2591905"/>
            <a:ext cx="4087529" cy="5421354"/>
          </a:xfrm>
          <a:prstGeom prst="rect">
            <a:avLst/>
          </a:prstGeom>
        </p:spPr>
      </p:pic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212B837A-55F3-A254-6A0E-F4B5E2F85156}"/>
              </a:ext>
            </a:extLst>
          </p:cNvPr>
          <p:cNvCxnSpPr/>
          <p:nvPr/>
        </p:nvCxnSpPr>
        <p:spPr>
          <a:xfrm>
            <a:off x="13792200" y="2171267"/>
            <a:ext cx="0" cy="8114867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F2B0690-36AB-2238-3B55-6EDF7BD8E21E}"/>
              </a:ext>
            </a:extLst>
          </p:cNvPr>
          <p:cNvSpPr txBox="1"/>
          <p:nvPr/>
        </p:nvSpPr>
        <p:spPr>
          <a:xfrm>
            <a:off x="990600" y="3771900"/>
            <a:ext cx="2258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○ 누적강수량</a:t>
            </a:r>
            <a:r>
              <a:rPr kumimoji="1" lang="ko-KR" altLang="en-US" sz="28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endParaRPr kumimoji="1" lang="ko-Kore-KR" altLang="en-US" sz="28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E0B7AF-13BD-99A9-9E80-BB411E3909FB}"/>
              </a:ext>
            </a:extLst>
          </p:cNvPr>
          <p:cNvSpPr txBox="1"/>
          <p:nvPr/>
        </p:nvSpPr>
        <p:spPr>
          <a:xfrm>
            <a:off x="4648200" y="3776705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강우여부</a:t>
            </a:r>
            <a:endParaRPr kumimoji="1" lang="ko-Kore-KR" altLang="en-US" sz="28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33CFD7-5423-C432-F83B-87209BD56FF1}"/>
              </a:ext>
            </a:extLst>
          </p:cNvPr>
          <p:cNvSpPr txBox="1"/>
          <p:nvPr/>
        </p:nvSpPr>
        <p:spPr>
          <a:xfrm>
            <a:off x="990600" y="2946551"/>
            <a:ext cx="2974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○ 쉬는날</a:t>
            </a:r>
            <a:r>
              <a:rPr kumimoji="1" lang="ko-KR" altLang="en-US" sz="28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여부</a:t>
            </a:r>
            <a:endParaRPr kumimoji="1" lang="ko-Kore-KR" altLang="en-US" sz="28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D1685B-51C9-39AD-7700-54C374F1EE9A}"/>
              </a:ext>
            </a:extLst>
          </p:cNvPr>
          <p:cNvSpPr txBox="1"/>
          <p:nvPr/>
        </p:nvSpPr>
        <p:spPr>
          <a:xfrm>
            <a:off x="4670226" y="293370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주말여부 </a:t>
            </a:r>
            <a:endParaRPr kumimoji="1" lang="ko-Kore-KR" altLang="en-US" sz="28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D4D159-FCCA-9A1B-D9BF-5B3BBEB98794}"/>
              </a:ext>
            </a:extLst>
          </p:cNvPr>
          <p:cNvSpPr txBox="1"/>
          <p:nvPr/>
        </p:nvSpPr>
        <p:spPr>
          <a:xfrm>
            <a:off x="990600" y="7090168"/>
            <a:ext cx="3980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●</a:t>
            </a:r>
            <a:r>
              <a:rPr kumimoji="1" lang="ko-Kore-KR" altLang="en-US" sz="28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평균</a:t>
            </a:r>
            <a:r>
              <a:rPr kumimoji="1" lang="en-US" altLang="ko-Kore-KR" sz="28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,</a:t>
            </a:r>
            <a:r>
              <a:rPr kumimoji="1" lang="ko-KR" altLang="en-US" sz="28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최저</a:t>
            </a:r>
            <a:r>
              <a:rPr kumimoji="1" lang="en-US" altLang="ko-KR" sz="28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,</a:t>
            </a:r>
            <a:r>
              <a:rPr kumimoji="1" lang="ko-KR" altLang="en-US" sz="28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최고 기온 </a:t>
            </a:r>
            <a:endParaRPr kumimoji="1" lang="ko-Kore-KR" altLang="en-US" sz="28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F9158C-BCDE-FBD1-1FA1-67C301141D49}"/>
              </a:ext>
            </a:extLst>
          </p:cNvPr>
          <p:cNvSpPr txBox="1"/>
          <p:nvPr/>
        </p:nvSpPr>
        <p:spPr>
          <a:xfrm>
            <a:off x="12344400" y="7048309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기온</a:t>
            </a:r>
            <a:endParaRPr kumimoji="1" lang="ko-Kore-KR" altLang="en-US" sz="28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F12055-4610-BEA9-A744-2A868154A477}"/>
              </a:ext>
            </a:extLst>
          </p:cNvPr>
          <p:cNvSpPr txBox="1"/>
          <p:nvPr/>
        </p:nvSpPr>
        <p:spPr>
          <a:xfrm>
            <a:off x="16078200" y="655356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전처리</a:t>
            </a:r>
            <a:r>
              <a:rPr lang="ko-KR" altLang="en-US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890F58-5142-F99D-E979-323CFF80BA38}"/>
              </a:ext>
            </a:extLst>
          </p:cNvPr>
          <p:cNvSpPr txBox="1"/>
          <p:nvPr/>
        </p:nvSpPr>
        <p:spPr>
          <a:xfrm>
            <a:off x="609600" y="471726"/>
            <a:ext cx="70872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2)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파생변수 생성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111C8CF7-DE5C-0A1D-9B48-2EB56CA6B298}"/>
              </a:ext>
            </a:extLst>
          </p:cNvPr>
          <p:cNvSpPr/>
          <p:nvPr/>
        </p:nvSpPr>
        <p:spPr>
          <a:xfrm>
            <a:off x="3482499" y="3002179"/>
            <a:ext cx="891583" cy="38626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D58B6867-6001-7ED7-0475-D94BD8488915}"/>
              </a:ext>
            </a:extLst>
          </p:cNvPr>
          <p:cNvSpPr/>
          <p:nvPr/>
        </p:nvSpPr>
        <p:spPr>
          <a:xfrm>
            <a:off x="11224217" y="7083784"/>
            <a:ext cx="891583" cy="38626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0E18D6-F6EF-4C12-7E61-81EDA677DFE4}"/>
              </a:ext>
            </a:extLst>
          </p:cNvPr>
          <p:cNvSpPr txBox="1"/>
          <p:nvPr/>
        </p:nvSpPr>
        <p:spPr>
          <a:xfrm>
            <a:off x="5889471" y="6445918"/>
            <a:ext cx="5036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VIF</a:t>
            </a:r>
          </a:p>
          <a:p>
            <a:pPr algn="ctr"/>
            <a:r>
              <a:rPr kumimoji="1" lang="en-US" altLang="ko-Kore-KR" sz="2400" b="1" dirty="0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(Variation Inflation Factor)</a:t>
            </a:r>
            <a:endParaRPr kumimoji="1" lang="ko-Kore-KR" altLang="en-US" sz="2400" b="1" dirty="0">
              <a:highlight>
                <a:srgbClr val="FFFF00"/>
              </a:highlight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700E47-2E69-02CF-DA1F-C5619A98CFD2}"/>
              </a:ext>
            </a:extLst>
          </p:cNvPr>
          <p:cNvSpPr/>
          <p:nvPr/>
        </p:nvSpPr>
        <p:spPr>
          <a:xfrm>
            <a:off x="14097001" y="5671437"/>
            <a:ext cx="3839058" cy="137687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395177-1D10-CAD1-E789-43A661B18A36}"/>
              </a:ext>
            </a:extLst>
          </p:cNvPr>
          <p:cNvSpPr txBox="1"/>
          <p:nvPr/>
        </p:nvSpPr>
        <p:spPr>
          <a:xfrm>
            <a:off x="5748960" y="7521317"/>
            <a:ext cx="5282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기온과 관련된 변수</a:t>
            </a:r>
            <a:r>
              <a:rPr kumimoji="1" lang="en-US" altLang="ko-KR" sz="2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ko-KR" altLang="en-US" sz="2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최저기온</a:t>
            </a:r>
            <a:r>
              <a:rPr kumimoji="1" lang="en-US" altLang="ko-KR" sz="2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2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최고기온</a:t>
            </a:r>
            <a:r>
              <a:rPr kumimoji="1" lang="en-US" altLang="ko-KR" sz="2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2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평균기온</a:t>
            </a:r>
            <a:r>
              <a:rPr kumimoji="1" lang="en-US" altLang="ko-KR" sz="2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kumimoji="1" lang="ko-KR" altLang="en-US" sz="2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간의  </a:t>
            </a:r>
            <a:r>
              <a:rPr kumimoji="1" lang="ko-KR" altLang="en-US" sz="24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다중공선성</a:t>
            </a:r>
            <a:r>
              <a:rPr kumimoji="1" lang="ko-KR" altLang="en-US" sz="2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존재</a:t>
            </a:r>
            <a:endParaRPr kumimoji="1" lang="ko-Kore-KR" altLang="en-US" sz="24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9A825035-8804-D172-E712-379DDF20DEF7}"/>
              </a:ext>
            </a:extLst>
          </p:cNvPr>
          <p:cNvSpPr/>
          <p:nvPr/>
        </p:nvSpPr>
        <p:spPr>
          <a:xfrm>
            <a:off x="4724400" y="7135054"/>
            <a:ext cx="891583" cy="38626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AE1AC09B-1AA8-75FB-39FD-F07BC2D3A343}"/>
              </a:ext>
            </a:extLst>
          </p:cNvPr>
          <p:cNvSpPr/>
          <p:nvPr/>
        </p:nvSpPr>
        <p:spPr>
          <a:xfrm>
            <a:off x="5766131" y="6245160"/>
            <a:ext cx="5282869" cy="2344229"/>
          </a:xfrm>
          <a:prstGeom prst="roundRect">
            <a:avLst>
              <a:gd name="adj" fmla="val 869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30FFEF30-6A31-750D-5F23-3F45F98CBD08}"/>
              </a:ext>
            </a:extLst>
          </p:cNvPr>
          <p:cNvSpPr/>
          <p:nvPr/>
        </p:nvSpPr>
        <p:spPr>
          <a:xfrm>
            <a:off x="3451817" y="3842837"/>
            <a:ext cx="891583" cy="38626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D5DECD-985B-681D-B014-3D16CA4F420D}"/>
              </a:ext>
            </a:extLst>
          </p:cNvPr>
          <p:cNvSpPr/>
          <p:nvPr/>
        </p:nvSpPr>
        <p:spPr>
          <a:xfrm>
            <a:off x="9429880" y="4441457"/>
            <a:ext cx="41216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최저기온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en-US" altLang="ko-KR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mintmp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 ,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최고기온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en-US" altLang="ko-KR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maxtmp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),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평균기온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en-US" altLang="ko-KR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avgtmp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endParaRPr lang="ko-Kore-KR" altLang="en-US" dirty="0"/>
          </a:p>
        </p:txBody>
      </p:sp>
      <p:sp>
        <p:nvSpPr>
          <p:cNvPr id="42" name="오른쪽 화살표[R] 41">
            <a:extLst>
              <a:ext uri="{FF2B5EF4-FFF2-40B4-BE49-F238E27FC236}">
                <a16:creationId xmlns:a16="http://schemas.microsoft.com/office/drawing/2014/main" id="{75F59601-1F04-94E2-CF33-64A77D946004}"/>
              </a:ext>
            </a:extLst>
          </p:cNvPr>
          <p:cNvSpPr/>
          <p:nvPr/>
        </p:nvSpPr>
        <p:spPr>
          <a:xfrm rot="7915858">
            <a:off x="8748445" y="5508092"/>
            <a:ext cx="578058" cy="21865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CD00526E-56D7-62C2-09DE-CE4F9ECE23B7}"/>
              </a:ext>
            </a:extLst>
          </p:cNvPr>
          <p:cNvSpPr/>
          <p:nvPr/>
        </p:nvSpPr>
        <p:spPr>
          <a:xfrm>
            <a:off x="9348259" y="4295120"/>
            <a:ext cx="4215341" cy="958019"/>
          </a:xfrm>
          <a:prstGeom prst="roundRect">
            <a:avLst>
              <a:gd name="adj" fmla="val 869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오른쪽 화살표[R] 40">
            <a:extLst>
              <a:ext uri="{FF2B5EF4-FFF2-40B4-BE49-F238E27FC236}">
                <a16:creationId xmlns:a16="http://schemas.microsoft.com/office/drawing/2014/main" id="{C65E4795-8C35-E6EB-3AE7-83423376069B}"/>
              </a:ext>
            </a:extLst>
          </p:cNvPr>
          <p:cNvSpPr/>
          <p:nvPr/>
        </p:nvSpPr>
        <p:spPr>
          <a:xfrm rot="10800000">
            <a:off x="13518942" y="4686300"/>
            <a:ext cx="578058" cy="21865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493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DCBBF64-E82B-A613-6965-ED489E9DF2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170" y="2838021"/>
            <a:ext cx="4445000" cy="647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560280-7F49-85AC-ADBE-E184B1648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712" y="3644900"/>
            <a:ext cx="7340600" cy="736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779C38E-99BB-B8BF-EA19-7E3B69196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325" y="4991100"/>
            <a:ext cx="10487797" cy="4800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68E6F-3019-4F7D-F73B-DDD7AD605CE1}"/>
              </a:ext>
            </a:extLst>
          </p:cNvPr>
          <p:cNvSpPr txBox="1"/>
          <p:nvPr/>
        </p:nvSpPr>
        <p:spPr>
          <a:xfrm>
            <a:off x="2730500" y="2988262"/>
            <a:ext cx="57277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○ 범주형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변수</a:t>
            </a:r>
            <a:r>
              <a:rPr kumimoji="1" lang="en-US" altLang="ko-KR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: One-hot Encoding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endParaRPr kumimoji="1" lang="ko-Kore-KR" altLang="en-US" sz="25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120BF3-894C-9BFA-A694-57A4C9A1078D}"/>
              </a:ext>
            </a:extLst>
          </p:cNvPr>
          <p:cNvSpPr txBox="1"/>
          <p:nvPr/>
        </p:nvSpPr>
        <p:spPr>
          <a:xfrm>
            <a:off x="2730500" y="3782654"/>
            <a:ext cx="2235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○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ko-Kore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입장객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수</a:t>
            </a:r>
            <a:endParaRPr kumimoji="1" lang="ko-Kore-KR" altLang="en-US" sz="25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167CC8-C79D-9F9E-5390-E6405E74EA9E}"/>
              </a:ext>
            </a:extLst>
          </p:cNvPr>
          <p:cNvSpPr txBox="1"/>
          <p:nvPr/>
        </p:nvSpPr>
        <p:spPr>
          <a:xfrm>
            <a:off x="5798478" y="3774673"/>
            <a:ext cx="2514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Log </a:t>
            </a:r>
            <a:r>
              <a:rPr kumimoji="1" lang="ko-Kore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변환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endParaRPr kumimoji="1" lang="ko-Kore-KR" altLang="en-US" sz="25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0DEB3C-1FF4-9F27-787C-FE5C3D89F5CF}"/>
              </a:ext>
            </a:extLst>
          </p:cNvPr>
          <p:cNvSpPr txBox="1"/>
          <p:nvPr/>
        </p:nvSpPr>
        <p:spPr>
          <a:xfrm>
            <a:off x="568477" y="505842"/>
            <a:ext cx="145324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3)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ko-KR" altLang="en-US" sz="5000" dirty="0" err="1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원핫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인코딩</a:t>
            </a:r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, Log 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변환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54A5DF-3718-36BB-25A8-8181FB395591}"/>
              </a:ext>
            </a:extLst>
          </p:cNvPr>
          <p:cNvSpPr txBox="1"/>
          <p:nvPr/>
        </p:nvSpPr>
        <p:spPr>
          <a:xfrm>
            <a:off x="16078200" y="655356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전처리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AC1F5EDF-8D1C-380E-B142-6AC7E42F1368}"/>
              </a:ext>
            </a:extLst>
          </p:cNvPr>
          <p:cNvSpPr/>
          <p:nvPr/>
        </p:nvSpPr>
        <p:spPr>
          <a:xfrm>
            <a:off x="4653884" y="3811602"/>
            <a:ext cx="891583" cy="38626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3010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35F0109-0FE0-E85A-8931-5393BA7E4F33}"/>
              </a:ext>
            </a:extLst>
          </p:cNvPr>
          <p:cNvSpPr txBox="1"/>
          <p:nvPr/>
        </p:nvSpPr>
        <p:spPr>
          <a:xfrm>
            <a:off x="631359" y="501468"/>
            <a:ext cx="68362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4)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ore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Train / Test 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표준화 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CE4E73-31F9-2A9C-3797-D17A3A7E53E4}"/>
              </a:ext>
            </a:extLst>
          </p:cNvPr>
          <p:cNvSpPr txBox="1"/>
          <p:nvPr/>
        </p:nvSpPr>
        <p:spPr>
          <a:xfrm>
            <a:off x="16078200" y="655356"/>
            <a:ext cx="1447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전처리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301BA6-78CF-373C-AE9D-AE3CD3AEB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781300"/>
            <a:ext cx="12420600" cy="3467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110C60-7308-F28E-95AF-02FFD6B449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815" y="7105832"/>
            <a:ext cx="12407900" cy="2679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7DCD64-306A-A7C3-9B76-DDA988B7A698}"/>
              </a:ext>
            </a:extLst>
          </p:cNvPr>
          <p:cNvSpPr txBox="1"/>
          <p:nvPr/>
        </p:nvSpPr>
        <p:spPr>
          <a:xfrm>
            <a:off x="2286000" y="2286810"/>
            <a:ext cx="4343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○ 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en-US" altLang="ko-KR" sz="2500" b="1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Train Set : </a:t>
            </a:r>
            <a:r>
              <a:rPr kumimoji="1" lang="en-US" altLang="ko-KR" sz="2500" b="1" dirty="0" err="1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fit_transform</a:t>
            </a:r>
            <a:r>
              <a:rPr kumimoji="1" lang="ko-KR" altLang="en-US" sz="2500" b="1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endParaRPr kumimoji="1" lang="ko-Kore-KR" altLang="en-US" sz="2500" b="1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871855-9D05-CB32-5EBC-C603EC9A5114}"/>
              </a:ext>
            </a:extLst>
          </p:cNvPr>
          <p:cNvSpPr txBox="1"/>
          <p:nvPr/>
        </p:nvSpPr>
        <p:spPr>
          <a:xfrm>
            <a:off x="2286000" y="6619256"/>
            <a:ext cx="4343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○ 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en-US" altLang="ko-KR" sz="2500" b="1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Test Set : transform</a:t>
            </a:r>
            <a:r>
              <a:rPr kumimoji="1" lang="ko-KR" altLang="en-US" sz="2500" b="1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endParaRPr kumimoji="1" lang="ko-Kore-KR" altLang="en-US" sz="2500" b="1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1963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4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0"/>
            <a:ext cx="6094592" cy="71501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31731" y="5229656"/>
            <a:ext cx="2545988" cy="4544135"/>
            <a:chOff x="14631731" y="5229656"/>
            <a:chExt cx="2545988" cy="454413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31731" y="5229656"/>
              <a:ext cx="2545988" cy="454413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2668DA0-52C2-CFD3-989E-CA30A3805BF0}"/>
              </a:ext>
            </a:extLst>
          </p:cNvPr>
          <p:cNvSpPr txBox="1"/>
          <p:nvPr/>
        </p:nvSpPr>
        <p:spPr>
          <a:xfrm>
            <a:off x="6324600" y="2921168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모델링</a:t>
            </a:r>
            <a:endParaRPr kumimoji="1" lang="ko-Kore-KR" altLang="en-US" sz="6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14025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3A8C24B-FED3-D036-667E-118BC2356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64" y="3619500"/>
            <a:ext cx="7335845" cy="3898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810542-8771-AC6C-F0BB-404CB81D8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57" y="2319887"/>
            <a:ext cx="6436822" cy="77766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6897E0-ED0A-7E1B-1733-52A90067AF25}"/>
              </a:ext>
            </a:extLst>
          </p:cNvPr>
          <p:cNvSpPr txBox="1"/>
          <p:nvPr/>
        </p:nvSpPr>
        <p:spPr>
          <a:xfrm>
            <a:off x="631359" y="501468"/>
            <a:ext cx="141514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1)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선형회귀분석 </a:t>
            </a:r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–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입장객 수와 설명변수 간의 관계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041DEA-5214-130D-9F4C-5D0D1B2FB580}"/>
              </a:ext>
            </a:extLst>
          </p:cNvPr>
          <p:cNvSpPr txBox="1"/>
          <p:nvPr/>
        </p:nvSpPr>
        <p:spPr>
          <a:xfrm>
            <a:off x="16154400" y="655356"/>
            <a:ext cx="1447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모델링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CDB977-6998-FDE4-E5DE-5FD6ED8A7493}"/>
              </a:ext>
            </a:extLst>
          </p:cNvPr>
          <p:cNvSpPr/>
          <p:nvPr/>
        </p:nvSpPr>
        <p:spPr>
          <a:xfrm>
            <a:off x="5105400" y="3953363"/>
            <a:ext cx="3168000" cy="16473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F04931-4EA9-667E-DE5F-A3C5A97D6962}"/>
              </a:ext>
            </a:extLst>
          </p:cNvPr>
          <p:cNvSpPr/>
          <p:nvPr/>
        </p:nvSpPr>
        <p:spPr>
          <a:xfrm>
            <a:off x="10668000" y="2933701"/>
            <a:ext cx="2583910" cy="28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58DA8C-324C-FC89-528E-D29CBE4F5D32}"/>
              </a:ext>
            </a:extLst>
          </p:cNvPr>
          <p:cNvSpPr/>
          <p:nvPr/>
        </p:nvSpPr>
        <p:spPr>
          <a:xfrm>
            <a:off x="10674890" y="4762501"/>
            <a:ext cx="2583910" cy="28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14F0A1-9A15-AFBF-104E-3D68934482EF}"/>
              </a:ext>
            </a:extLst>
          </p:cNvPr>
          <p:cNvSpPr/>
          <p:nvPr/>
        </p:nvSpPr>
        <p:spPr>
          <a:xfrm>
            <a:off x="10363200" y="5067300"/>
            <a:ext cx="2880000" cy="28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B3E665-4802-D5E1-E25C-EBCC981CE40A}"/>
              </a:ext>
            </a:extLst>
          </p:cNvPr>
          <p:cNvSpPr/>
          <p:nvPr/>
        </p:nvSpPr>
        <p:spPr>
          <a:xfrm>
            <a:off x="10668000" y="4457701"/>
            <a:ext cx="2583910" cy="2880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1EE35E-60A3-D526-733C-2FA09306B96D}"/>
              </a:ext>
            </a:extLst>
          </p:cNvPr>
          <p:cNvSpPr/>
          <p:nvPr/>
        </p:nvSpPr>
        <p:spPr>
          <a:xfrm>
            <a:off x="10674890" y="4169700"/>
            <a:ext cx="2583910" cy="2880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B5FA72-07CD-E810-F82B-EBEC29AEE018}"/>
              </a:ext>
            </a:extLst>
          </p:cNvPr>
          <p:cNvSpPr/>
          <p:nvPr/>
        </p:nvSpPr>
        <p:spPr>
          <a:xfrm>
            <a:off x="10674890" y="3238501"/>
            <a:ext cx="2583910" cy="2880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CCEBFBB-3073-696A-631E-8E6584CE0D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8"/>
          <a:stretch/>
        </p:blipFill>
        <p:spPr>
          <a:xfrm>
            <a:off x="2702277" y="2678072"/>
            <a:ext cx="12537723" cy="6191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C5239E-5C5A-4754-D9FA-D8269F6FC2C7}"/>
              </a:ext>
            </a:extLst>
          </p:cNvPr>
          <p:cNvSpPr txBox="1"/>
          <p:nvPr/>
        </p:nvSpPr>
        <p:spPr>
          <a:xfrm>
            <a:off x="2364336" y="8975465"/>
            <a:ext cx="14719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겨울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여부</a:t>
            </a:r>
            <a:r>
              <a:rPr kumimoji="1" lang="en-US" altLang="ko-Kore-KR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,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대공원역 하차자수의 변수 중요도가 제일 높았고</a:t>
            </a:r>
            <a:r>
              <a:rPr kumimoji="1" lang="en-US" altLang="ko-KR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,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ko-Kore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요일변수들의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변수 중요도는 전반적으로 매우 낮았음</a:t>
            </a:r>
            <a:endParaRPr kumimoji="1" lang="en-US" altLang="ko-KR" sz="25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EA83F4-6863-5766-014E-63D6542FE8B0}"/>
              </a:ext>
            </a:extLst>
          </p:cNvPr>
          <p:cNvSpPr txBox="1"/>
          <p:nvPr/>
        </p:nvSpPr>
        <p:spPr>
          <a:xfrm>
            <a:off x="609600" y="495300"/>
            <a:ext cx="68362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2)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변수 중요도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F28E4F-DE1F-C228-3892-E1DDBA9E30F9}"/>
              </a:ext>
            </a:extLst>
          </p:cNvPr>
          <p:cNvSpPr txBox="1"/>
          <p:nvPr/>
        </p:nvSpPr>
        <p:spPr>
          <a:xfrm>
            <a:off x="16154400" y="655356"/>
            <a:ext cx="1447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1889142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B6AC592-140F-FFAC-8EE3-7ABFAFE578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2835068"/>
            <a:ext cx="6757136" cy="612517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7" name="액자 16">
            <a:extLst>
              <a:ext uri="{FF2B5EF4-FFF2-40B4-BE49-F238E27FC236}">
                <a16:creationId xmlns:a16="http://schemas.microsoft.com/office/drawing/2014/main" id="{E761A5E7-8757-E11F-7EF4-274AE9C8DBB2}"/>
              </a:ext>
            </a:extLst>
          </p:cNvPr>
          <p:cNvSpPr/>
          <p:nvPr/>
        </p:nvSpPr>
        <p:spPr>
          <a:xfrm>
            <a:off x="9776358" y="5934489"/>
            <a:ext cx="6757136" cy="786779"/>
          </a:xfrm>
          <a:prstGeom prst="fram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B7866B4F-4E2D-F829-F0CC-D0BEEC835292}"/>
              </a:ext>
            </a:extLst>
          </p:cNvPr>
          <p:cNvSpPr/>
          <p:nvPr/>
        </p:nvSpPr>
        <p:spPr>
          <a:xfrm>
            <a:off x="9776358" y="7433709"/>
            <a:ext cx="6757136" cy="786780"/>
          </a:xfrm>
          <a:prstGeom prst="fram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142E5-7212-9C33-77B4-4AEA37804E78}"/>
              </a:ext>
            </a:extLst>
          </p:cNvPr>
          <p:cNvSpPr txBox="1"/>
          <p:nvPr/>
        </p:nvSpPr>
        <p:spPr>
          <a:xfrm>
            <a:off x="849742" y="5582184"/>
            <a:ext cx="75937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K = 5</a:t>
            </a:r>
            <a:r>
              <a:rPr kumimoji="1" lang="ko-Kore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의</a:t>
            </a:r>
            <a:r>
              <a:rPr kumimoji="1" lang="ko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en-US" altLang="ko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K-fold CV</a:t>
            </a:r>
            <a:r>
              <a:rPr kumimoji="1" lang="ko-KR" altLang="en-US" sz="3200" dirty="0" err="1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를</a:t>
            </a:r>
            <a:r>
              <a:rPr kumimoji="1" lang="ko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통해 모델을 학습한 결과</a:t>
            </a:r>
            <a:endParaRPr kumimoji="1" lang="ko-Kore-KR" altLang="en-US" sz="32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9D7EF04-C049-39C3-8253-A4B1717E4A3F}"/>
              </a:ext>
            </a:extLst>
          </p:cNvPr>
          <p:cNvCxnSpPr>
            <a:stCxn id="7" idx="3"/>
          </p:cNvCxnSpPr>
          <p:nvPr/>
        </p:nvCxnSpPr>
        <p:spPr>
          <a:xfrm flipV="1">
            <a:off x="8443487" y="5874571"/>
            <a:ext cx="1005313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6947BB7-3F34-1B98-F425-C344BBAA7E2A}"/>
              </a:ext>
            </a:extLst>
          </p:cNvPr>
          <p:cNvSpPr txBox="1"/>
          <p:nvPr/>
        </p:nvSpPr>
        <p:spPr>
          <a:xfrm>
            <a:off x="16154400" y="655356"/>
            <a:ext cx="1447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모델링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D5301C-7EB3-07AF-4EAF-009F8A49E981}"/>
              </a:ext>
            </a:extLst>
          </p:cNvPr>
          <p:cNvSpPr txBox="1"/>
          <p:nvPr/>
        </p:nvSpPr>
        <p:spPr>
          <a:xfrm>
            <a:off x="609600" y="495300"/>
            <a:ext cx="68362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3)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ore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Base Models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9B705F-7947-E78A-5D3B-76FCA3D22CF3}"/>
              </a:ext>
            </a:extLst>
          </p:cNvPr>
          <p:cNvSpPr/>
          <p:nvPr/>
        </p:nvSpPr>
        <p:spPr>
          <a:xfrm>
            <a:off x="9753600" y="3695700"/>
            <a:ext cx="6757136" cy="1447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1127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F4314FE-16EF-2FF1-6342-9CE94342D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369" y="2705100"/>
            <a:ext cx="12039262" cy="7440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537691-F249-7A3A-1831-A134A44DD30A}"/>
              </a:ext>
            </a:extLst>
          </p:cNvPr>
          <p:cNvSpPr txBox="1"/>
          <p:nvPr/>
        </p:nvSpPr>
        <p:spPr>
          <a:xfrm>
            <a:off x="16154400" y="655356"/>
            <a:ext cx="1447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모델링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0C3742-0BEF-1EE3-F81B-962F265D8C15}"/>
              </a:ext>
            </a:extLst>
          </p:cNvPr>
          <p:cNvSpPr txBox="1"/>
          <p:nvPr/>
        </p:nvSpPr>
        <p:spPr>
          <a:xfrm>
            <a:off x="609600" y="495300"/>
            <a:ext cx="68362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4)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Stacking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9548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CA11F56-A0F4-B918-DFFE-5D8C286E5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08" y="2628900"/>
            <a:ext cx="12357100" cy="7048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67B6A5-1158-4F39-A643-C82248858EC7}"/>
              </a:ext>
            </a:extLst>
          </p:cNvPr>
          <p:cNvSpPr txBox="1"/>
          <p:nvPr/>
        </p:nvSpPr>
        <p:spPr>
          <a:xfrm>
            <a:off x="16154400" y="655356"/>
            <a:ext cx="1447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모델링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AB3EF-ECC7-EB46-4A08-ED9FC55F4297}"/>
              </a:ext>
            </a:extLst>
          </p:cNvPr>
          <p:cNvSpPr txBox="1"/>
          <p:nvPr/>
        </p:nvSpPr>
        <p:spPr>
          <a:xfrm>
            <a:off x="609600" y="495300"/>
            <a:ext cx="68362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4)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Stacking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877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E4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1"/>
            <a:ext cx="5205205" cy="71501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31731" y="5229656"/>
            <a:ext cx="2545988" cy="4544135"/>
            <a:chOff x="14631731" y="5229656"/>
            <a:chExt cx="2545988" cy="454413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31731" y="5229656"/>
              <a:ext cx="2545988" cy="454413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822E243-5B1C-E8A0-A787-99937DF2D377}"/>
              </a:ext>
            </a:extLst>
          </p:cNvPr>
          <p:cNvSpPr txBox="1"/>
          <p:nvPr/>
        </p:nvSpPr>
        <p:spPr>
          <a:xfrm>
            <a:off x="5334000" y="2865313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6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목표</a:t>
            </a:r>
            <a:r>
              <a:rPr kumimoji="1" lang="ko-KR" altLang="en-US" sz="6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및 배경 </a:t>
            </a:r>
            <a:endParaRPr kumimoji="1" lang="ko-Kore-KR" altLang="en-US" sz="6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65746B0-2E63-249F-FEBC-0D9FD572B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79" y="2905125"/>
            <a:ext cx="14962293" cy="4476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945BDB-8944-98AE-D34A-C8A4AB69AE0D}"/>
              </a:ext>
            </a:extLst>
          </p:cNvPr>
          <p:cNvSpPr txBox="1"/>
          <p:nvPr/>
        </p:nvSpPr>
        <p:spPr>
          <a:xfrm>
            <a:off x="1068579" y="8204821"/>
            <a:ext cx="104230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dirty="0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최종</a:t>
            </a:r>
            <a:r>
              <a:rPr kumimoji="1" lang="ko-KR" altLang="en-US" sz="4400" dirty="0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모델의 </a:t>
            </a:r>
            <a:r>
              <a:rPr kumimoji="1" lang="en-US" altLang="ko-KR" sz="4400" dirty="0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RMSE:</a:t>
            </a:r>
            <a:r>
              <a:rPr kumimoji="1" lang="ko-KR" altLang="en-US" sz="4400" dirty="0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en-US" altLang="ko-KR" sz="4400" dirty="0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2778.0743058412013</a:t>
            </a:r>
            <a:endParaRPr kumimoji="1" lang="ko-Kore-KR" altLang="en-US" sz="4400" dirty="0">
              <a:highlight>
                <a:srgbClr val="FFFF00"/>
              </a:highlight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D83981-D8A8-2651-DEC5-225C149E0192}"/>
              </a:ext>
            </a:extLst>
          </p:cNvPr>
          <p:cNvSpPr txBox="1"/>
          <p:nvPr/>
        </p:nvSpPr>
        <p:spPr>
          <a:xfrm>
            <a:off x="16154400" y="655356"/>
            <a:ext cx="1447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모델링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A1B513-6E68-AC9D-A10C-99935A6CC28C}"/>
              </a:ext>
            </a:extLst>
          </p:cNvPr>
          <p:cNvSpPr txBox="1"/>
          <p:nvPr/>
        </p:nvSpPr>
        <p:spPr>
          <a:xfrm>
            <a:off x="609600" y="495300"/>
            <a:ext cx="68362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4)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Stacking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635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B37A68B-1826-EC2C-1907-CBDCDFB31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75" y="2750197"/>
            <a:ext cx="10158972" cy="6510143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05254F97-09F9-4FB4-460E-606D778F59DE}"/>
              </a:ext>
            </a:extLst>
          </p:cNvPr>
          <p:cNvSpPr/>
          <p:nvPr/>
        </p:nvSpPr>
        <p:spPr>
          <a:xfrm>
            <a:off x="13921734" y="6145257"/>
            <a:ext cx="319647" cy="304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BF5A65E-34DB-BA9A-EFA4-2AA1D85C7A7C}"/>
              </a:ext>
            </a:extLst>
          </p:cNvPr>
          <p:cNvCxnSpPr>
            <a:cxnSpLocks/>
          </p:cNvCxnSpPr>
          <p:nvPr/>
        </p:nvCxnSpPr>
        <p:spPr>
          <a:xfrm>
            <a:off x="13921734" y="5143500"/>
            <a:ext cx="319647" cy="0"/>
          </a:xfrm>
          <a:prstGeom prst="line">
            <a:avLst/>
          </a:prstGeom>
          <a:ln w="730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5C1FDC-C4B2-AF2F-2935-E0C664584578}"/>
              </a:ext>
            </a:extLst>
          </p:cNvPr>
          <p:cNvSpPr txBox="1"/>
          <p:nvPr/>
        </p:nvSpPr>
        <p:spPr>
          <a:xfrm>
            <a:off x="14622381" y="4851112"/>
            <a:ext cx="1242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실제값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015484-3D75-CE5F-A1BC-C1D59115A9E3}"/>
              </a:ext>
            </a:extLst>
          </p:cNvPr>
          <p:cNvSpPr txBox="1"/>
          <p:nvPr/>
        </p:nvSpPr>
        <p:spPr>
          <a:xfrm>
            <a:off x="14622381" y="6005269"/>
            <a:ext cx="1242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예측값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F3C50-F6E4-440A-B6F5-F1716F6B194D}"/>
              </a:ext>
            </a:extLst>
          </p:cNvPr>
          <p:cNvSpPr txBox="1"/>
          <p:nvPr/>
        </p:nvSpPr>
        <p:spPr>
          <a:xfrm>
            <a:off x="16154400" y="655356"/>
            <a:ext cx="1447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모델링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5793F-0130-75B7-DB4C-6BBE0E8BADA4}"/>
              </a:ext>
            </a:extLst>
          </p:cNvPr>
          <p:cNvSpPr txBox="1"/>
          <p:nvPr/>
        </p:nvSpPr>
        <p:spPr>
          <a:xfrm>
            <a:off x="609600" y="495300"/>
            <a:ext cx="68362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4)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Stacking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244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AE79BBE8-D16D-2A3E-1329-107345413CEA}"/>
              </a:ext>
            </a:extLst>
          </p:cNvPr>
          <p:cNvSpPr/>
          <p:nvPr/>
        </p:nvSpPr>
        <p:spPr>
          <a:xfrm>
            <a:off x="0" y="7124700"/>
            <a:ext cx="18288000" cy="29236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E55793F-0130-75B7-DB4C-6BBE0E8BADA4}"/>
              </a:ext>
            </a:extLst>
          </p:cNvPr>
          <p:cNvSpPr txBox="1"/>
          <p:nvPr/>
        </p:nvSpPr>
        <p:spPr>
          <a:xfrm>
            <a:off x="152400" y="637535"/>
            <a:ext cx="183335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추가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)</a:t>
            </a:r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HPO </a:t>
            </a:r>
            <a:r>
              <a:rPr kumimoji="1" lang="en-US" altLang="ko-KR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(Hyper-Parameter Optimization)</a:t>
            </a:r>
            <a:r>
              <a:rPr kumimoji="1" lang="ko-KR" altLang="en-US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Framework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‘OPTUNA’</a:t>
            </a:r>
            <a:r>
              <a:rPr kumimoji="1" lang="ko-KR" altLang="en-US" sz="4000" dirty="0" err="1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를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통한 성능개선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pic>
        <p:nvPicPr>
          <p:cNvPr id="4" name="그림 3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5709E70A-334F-CB54-4376-AF4ECDAFB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16" y="3111389"/>
            <a:ext cx="2070100" cy="17399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BF0116F-5805-077D-5DC0-B86B79048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01" y="2984389"/>
            <a:ext cx="6908800" cy="18669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FD66BF-2915-9D62-FD46-92775C899B0B}"/>
              </a:ext>
            </a:extLst>
          </p:cNvPr>
          <p:cNvSpPr/>
          <p:nvPr/>
        </p:nvSpPr>
        <p:spPr>
          <a:xfrm>
            <a:off x="4903001" y="5237763"/>
            <a:ext cx="9144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 err="1">
                <a:solidFill>
                  <a:srgbClr val="292929"/>
                </a:solidFill>
                <a:latin typeface="charter" panose="02040503050506020203" pitchFamily="18" charset="0"/>
              </a:rPr>
              <a:t>Optuna</a:t>
            </a:r>
            <a:r>
              <a:rPr lang="en" altLang="ko-Kore-KR" dirty="0">
                <a:solidFill>
                  <a:srgbClr val="292929"/>
                </a:solidFill>
                <a:latin typeface="charter" panose="02040503050506020203" pitchFamily="18" charset="0"/>
              </a:rPr>
              <a:t> is “an </a:t>
            </a:r>
            <a:r>
              <a:rPr lang="en" altLang="ko-Kore-KR" b="1" dirty="0">
                <a:solidFill>
                  <a:srgbClr val="292929"/>
                </a:solidFill>
                <a:latin typeface="Charter" panose="02040503050506020203" pitchFamily="18" charset="0"/>
              </a:rPr>
              <a:t>open-source hyperparameter optimization framework </a:t>
            </a:r>
            <a:r>
              <a:rPr lang="en" altLang="ko-Kore-KR" dirty="0">
                <a:solidFill>
                  <a:srgbClr val="292929"/>
                </a:solidFill>
                <a:latin typeface="charter" panose="02040503050506020203" pitchFamily="18" charset="0"/>
              </a:rPr>
              <a:t>to automate hyperparameter search.” The key features of </a:t>
            </a:r>
            <a:r>
              <a:rPr lang="en" altLang="ko-Kore-KR" dirty="0" err="1">
                <a:solidFill>
                  <a:srgbClr val="292929"/>
                </a:solidFill>
                <a:latin typeface="charter" panose="02040503050506020203" pitchFamily="18" charset="0"/>
              </a:rPr>
              <a:t>Optuna</a:t>
            </a:r>
            <a:r>
              <a:rPr lang="en" altLang="ko-Kore-KR" dirty="0">
                <a:solidFill>
                  <a:srgbClr val="292929"/>
                </a:solidFill>
                <a:latin typeface="charter" panose="02040503050506020203" pitchFamily="18" charset="0"/>
              </a:rPr>
              <a:t> include “automated search for optimal hyperparameters,” “efficiently search large spaces and prune unpromising trials for faster results,” and “parallelize hyperparameter searches over multiple threads or processes.” </a:t>
            </a:r>
            <a:endParaRPr lang="ko-Kore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A50E11-587F-E06C-2C25-5755494F5BB6}"/>
              </a:ext>
            </a:extLst>
          </p:cNvPr>
          <p:cNvSpPr/>
          <p:nvPr/>
        </p:nvSpPr>
        <p:spPr>
          <a:xfrm>
            <a:off x="2590800" y="7124700"/>
            <a:ext cx="15316200" cy="2809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하이퍼파라미터</a:t>
            </a:r>
            <a:r>
              <a:rPr lang="ko-KR" altLang="en-US" sz="24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튜닝에 쓰고 있는 최신 </a:t>
            </a:r>
            <a:r>
              <a:rPr lang="en" altLang="ko-Kore-KR" sz="240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Automl</a:t>
            </a:r>
            <a:r>
              <a:rPr lang="en" altLang="ko-Kore-KR" sz="24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기법</a:t>
            </a:r>
            <a:endParaRPr lang="en-US" altLang="ko-KR" sz="240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하이퍼파라미터</a:t>
            </a:r>
            <a:r>
              <a:rPr lang="ko-KR" altLang="en-US" sz="24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튜닝 방식을 지정 가능</a:t>
            </a:r>
            <a:endParaRPr lang="en-US" altLang="ko-KR" sz="240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직접 탐색할 파라미터 값을 지정해야 하는 </a:t>
            </a:r>
            <a:r>
              <a:rPr lang="en-US" altLang="ko-KR" sz="24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grid search</a:t>
            </a:r>
            <a:r>
              <a:rPr lang="ko-KR" altLang="en-US" sz="24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와 달리</a:t>
            </a:r>
            <a:r>
              <a:rPr lang="en-US" altLang="ko-KR" sz="24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범위를 지정하기 때문에</a:t>
            </a:r>
            <a:r>
              <a:rPr lang="en-US" altLang="ko-KR" sz="24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보다 더 효율적인 공간탐색 가능</a:t>
            </a:r>
            <a:endParaRPr lang="en-US" altLang="ko-KR" sz="240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Random search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 보다 더 빠르게 튜닝이 가능</a:t>
            </a:r>
            <a:endParaRPr lang="en-US" altLang="ko-KR" sz="2400" b="0" i="0" dirty="0">
              <a:solidFill>
                <a:srgbClr val="000000"/>
              </a:solidFill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파라미터별</a:t>
            </a:r>
            <a:r>
              <a:rPr lang="ko-KR" altLang="en-US" sz="24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중요도를 직관적으로 확인할 수 있는 시각화까지 제공하여 용이</a:t>
            </a:r>
            <a:endParaRPr lang="en-US" altLang="ko-KR" sz="2400" b="0" i="0" dirty="0">
              <a:solidFill>
                <a:srgbClr val="000000"/>
              </a:solidFill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75BE4647-B86B-8B2D-76FB-5A1F0BA55256}"/>
              </a:ext>
            </a:extLst>
          </p:cNvPr>
          <p:cNvSpPr/>
          <p:nvPr/>
        </p:nvSpPr>
        <p:spPr>
          <a:xfrm>
            <a:off x="3810000" y="2447892"/>
            <a:ext cx="10972800" cy="4419600"/>
          </a:xfrm>
          <a:prstGeom prst="roundRect">
            <a:avLst>
              <a:gd name="adj" fmla="val 10689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F59AB9-4A04-3D0D-7918-ADCA62F8FE3C}"/>
              </a:ext>
            </a:extLst>
          </p:cNvPr>
          <p:cNvSpPr txBox="1"/>
          <p:nvPr/>
        </p:nvSpPr>
        <p:spPr>
          <a:xfrm>
            <a:off x="1371600" y="2219516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 err="1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Optuna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란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?&gt;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207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E55793F-0130-75B7-DB4C-6BBE0E8BADA4}"/>
              </a:ext>
            </a:extLst>
          </p:cNvPr>
          <p:cNvSpPr txBox="1"/>
          <p:nvPr/>
        </p:nvSpPr>
        <p:spPr>
          <a:xfrm>
            <a:off x="152400" y="637535"/>
            <a:ext cx="183335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추가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)</a:t>
            </a:r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HPO </a:t>
            </a:r>
            <a:r>
              <a:rPr kumimoji="1" lang="en-US" altLang="ko-KR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(Hyper-Parameter Optimization)</a:t>
            </a:r>
            <a:r>
              <a:rPr kumimoji="1" lang="ko-KR" altLang="en-US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Framework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‘OPTUNA’</a:t>
            </a:r>
            <a:r>
              <a:rPr kumimoji="1" lang="ko-KR" altLang="en-US" sz="4000" dirty="0" err="1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를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통한 성능개선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pic>
        <p:nvPicPr>
          <p:cNvPr id="4" name="그림 3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5709E70A-334F-CB54-4376-AF4ECDAFB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3467100"/>
            <a:ext cx="2590800" cy="21775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34B6EC-F9B4-B56B-ED70-EE24DAD72C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7" y="2446883"/>
            <a:ext cx="11816760" cy="66241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102C8-BC30-BC67-9798-135C9CED4F3B}"/>
              </a:ext>
            </a:extLst>
          </p:cNvPr>
          <p:cNvSpPr/>
          <p:nvPr/>
        </p:nvSpPr>
        <p:spPr>
          <a:xfrm>
            <a:off x="11734800" y="5905500"/>
            <a:ext cx="5054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“</a:t>
            </a:r>
            <a:r>
              <a:rPr lang="ko-KR" altLang="en-US" dirty="0"/>
              <a:t>조기종료</a:t>
            </a:r>
            <a:r>
              <a:rPr lang="en-US" altLang="ko-KR" dirty="0"/>
              <a:t>(</a:t>
            </a:r>
            <a:r>
              <a:rPr lang="en" altLang="ko-Kore-KR" dirty="0"/>
              <a:t>pruning) </a:t>
            </a:r>
            <a:r>
              <a:rPr lang="ko-KR" altLang="en-US" dirty="0"/>
              <a:t>없이 매 </a:t>
            </a:r>
            <a:r>
              <a:rPr lang="en" altLang="ko-Kore-KR" dirty="0"/>
              <a:t>trial</a:t>
            </a:r>
            <a:r>
              <a:rPr lang="ko-KR" altLang="en-US" dirty="0"/>
              <a:t>을 끝까지 탐색”</a:t>
            </a:r>
            <a:endParaRPr lang="ko-Kore-KR" altLang="en-US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58282FB2-F821-9644-F21D-E8E29C656FBD}"/>
              </a:ext>
            </a:extLst>
          </p:cNvPr>
          <p:cNvSpPr/>
          <p:nvPr/>
        </p:nvSpPr>
        <p:spPr>
          <a:xfrm>
            <a:off x="11506200" y="3467100"/>
            <a:ext cx="5293822" cy="3124200"/>
          </a:xfrm>
          <a:prstGeom prst="roundRect">
            <a:avLst>
              <a:gd name="adj" fmla="val 10689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왼쪽 중괄호[L] 1">
            <a:extLst>
              <a:ext uri="{FF2B5EF4-FFF2-40B4-BE49-F238E27FC236}">
                <a16:creationId xmlns:a16="http://schemas.microsoft.com/office/drawing/2014/main" id="{DFB4AADA-652A-5BFC-9BCD-FDB3693151D4}"/>
              </a:ext>
            </a:extLst>
          </p:cNvPr>
          <p:cNvSpPr/>
          <p:nvPr/>
        </p:nvSpPr>
        <p:spPr>
          <a:xfrm rot="10800000">
            <a:off x="9372600" y="3581400"/>
            <a:ext cx="1828800" cy="2807732"/>
          </a:xfrm>
          <a:prstGeom prst="leftBrace">
            <a:avLst>
              <a:gd name="adj1" fmla="val 25387"/>
              <a:gd name="adj2" fmla="val 50000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1337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A71D4D89-B984-6B3A-6D9E-44B14B90A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637881"/>
            <a:ext cx="15951200" cy="5308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E047E-755F-B808-4AFA-B9E90E89DDDB}"/>
              </a:ext>
            </a:extLst>
          </p:cNvPr>
          <p:cNvSpPr txBox="1"/>
          <p:nvPr/>
        </p:nvSpPr>
        <p:spPr>
          <a:xfrm>
            <a:off x="152400" y="637535"/>
            <a:ext cx="183335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추가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)</a:t>
            </a:r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HPO </a:t>
            </a:r>
            <a:r>
              <a:rPr kumimoji="1" lang="en-US" altLang="ko-KR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(Hyper-Parameter Optimization)</a:t>
            </a:r>
            <a:r>
              <a:rPr kumimoji="1" lang="ko-KR" altLang="en-US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Framework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‘OPTUNA’</a:t>
            </a:r>
            <a:r>
              <a:rPr kumimoji="1" lang="ko-KR" altLang="en-US" sz="4000" dirty="0" err="1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를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통한 성능개선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5A46D2-6397-F39F-F788-E2DFFF898C78}"/>
              </a:ext>
            </a:extLst>
          </p:cNvPr>
          <p:cNvSpPr txBox="1"/>
          <p:nvPr/>
        </p:nvSpPr>
        <p:spPr>
          <a:xfrm>
            <a:off x="-2057400" y="2090274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1.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Objective 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함수 정의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846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A71D4D89-B984-6B3A-6D9E-44B14B90A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637881"/>
            <a:ext cx="15951200" cy="5308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E047E-755F-B808-4AFA-B9E90E89DDDB}"/>
              </a:ext>
            </a:extLst>
          </p:cNvPr>
          <p:cNvSpPr txBox="1"/>
          <p:nvPr/>
        </p:nvSpPr>
        <p:spPr>
          <a:xfrm>
            <a:off x="152400" y="637535"/>
            <a:ext cx="183335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추가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)</a:t>
            </a:r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HPO </a:t>
            </a:r>
            <a:r>
              <a:rPr kumimoji="1" lang="en-US" altLang="ko-KR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(Hyper-Parameter Optimization)</a:t>
            </a:r>
            <a:r>
              <a:rPr kumimoji="1" lang="ko-KR" altLang="en-US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Framework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‘OPTUNA’</a:t>
            </a:r>
            <a:r>
              <a:rPr kumimoji="1" lang="ko-KR" altLang="en-US" sz="4000" dirty="0" err="1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를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통한 성능개선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8181E77-B5EF-797E-5F51-A0C5A93086A7}"/>
              </a:ext>
            </a:extLst>
          </p:cNvPr>
          <p:cNvSpPr/>
          <p:nvPr/>
        </p:nvSpPr>
        <p:spPr>
          <a:xfrm>
            <a:off x="1828800" y="4100691"/>
            <a:ext cx="9982200" cy="233820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AB5492-6681-2E55-D3C1-440DB0757A7A}"/>
              </a:ext>
            </a:extLst>
          </p:cNvPr>
          <p:cNvSpPr/>
          <p:nvPr/>
        </p:nvSpPr>
        <p:spPr>
          <a:xfrm>
            <a:off x="863600" y="2681181"/>
            <a:ext cx="15951200" cy="5553619"/>
          </a:xfrm>
          <a:prstGeom prst="rect">
            <a:avLst/>
          </a:prstGeom>
          <a:solidFill>
            <a:srgbClr val="000000">
              <a:alpha val="3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59C0E10D-1A3E-C82E-589F-69CEB985E1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0" t="29691" r="44410" b="30117"/>
          <a:stretch/>
        </p:blipFill>
        <p:spPr>
          <a:xfrm>
            <a:off x="7606229" y="6862830"/>
            <a:ext cx="9840254" cy="2624069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22C06B4-6035-F0FE-D348-E376AC83AA5A}"/>
              </a:ext>
            </a:extLst>
          </p:cNvPr>
          <p:cNvCxnSpPr/>
          <p:nvPr/>
        </p:nvCxnSpPr>
        <p:spPr>
          <a:xfrm>
            <a:off x="1828800" y="6457502"/>
            <a:ext cx="5777429" cy="302939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CBFB95A-57A7-C640-C586-67397B4DBB76}"/>
              </a:ext>
            </a:extLst>
          </p:cNvPr>
          <p:cNvCxnSpPr>
            <a:cxnSpLocks/>
          </p:cNvCxnSpPr>
          <p:nvPr/>
        </p:nvCxnSpPr>
        <p:spPr>
          <a:xfrm>
            <a:off x="11809228" y="4100691"/>
            <a:ext cx="5637255" cy="276213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포인트가 5개인 별[5] 28">
            <a:extLst>
              <a:ext uri="{FF2B5EF4-FFF2-40B4-BE49-F238E27FC236}">
                <a16:creationId xmlns:a16="http://schemas.microsoft.com/office/drawing/2014/main" id="{0A38D60C-C44D-0FBE-8687-646A4560580F}"/>
              </a:ext>
            </a:extLst>
          </p:cNvPr>
          <p:cNvSpPr/>
          <p:nvPr/>
        </p:nvSpPr>
        <p:spPr>
          <a:xfrm>
            <a:off x="17361945" y="6190802"/>
            <a:ext cx="517019" cy="5334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60AF86-CF08-C1CD-37BB-68696062D2C5}"/>
              </a:ext>
            </a:extLst>
          </p:cNvPr>
          <p:cNvSpPr txBox="1"/>
          <p:nvPr/>
        </p:nvSpPr>
        <p:spPr>
          <a:xfrm>
            <a:off x="-2057400" y="2090274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1.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Objective 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함수 정의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8991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A71D4D89-B984-6B3A-6D9E-44B14B90A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637881"/>
            <a:ext cx="15951200" cy="5308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E047E-755F-B808-4AFA-B9E90E89DDDB}"/>
              </a:ext>
            </a:extLst>
          </p:cNvPr>
          <p:cNvSpPr txBox="1"/>
          <p:nvPr/>
        </p:nvSpPr>
        <p:spPr>
          <a:xfrm>
            <a:off x="152400" y="637535"/>
            <a:ext cx="183335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추가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)</a:t>
            </a:r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HPO </a:t>
            </a:r>
            <a:r>
              <a:rPr kumimoji="1" lang="en-US" altLang="ko-KR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(Hyper-Parameter Optimization)</a:t>
            </a:r>
            <a:r>
              <a:rPr kumimoji="1" lang="ko-KR" altLang="en-US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Framework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‘OPTUNA’</a:t>
            </a:r>
            <a:r>
              <a:rPr kumimoji="1" lang="ko-KR" altLang="en-US" sz="4000" dirty="0" err="1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를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통한 성능개선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22C06B4-6035-F0FE-D348-E376AC83AA5A}"/>
              </a:ext>
            </a:extLst>
          </p:cNvPr>
          <p:cNvCxnSpPr>
            <a:cxnSpLocks/>
          </p:cNvCxnSpPr>
          <p:nvPr/>
        </p:nvCxnSpPr>
        <p:spPr>
          <a:xfrm flipH="1">
            <a:off x="276295" y="7181065"/>
            <a:ext cx="1072663" cy="195360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CBFB95A-57A7-C640-C586-67397B4DBB76}"/>
              </a:ext>
            </a:extLst>
          </p:cNvPr>
          <p:cNvCxnSpPr>
            <a:cxnSpLocks/>
          </p:cNvCxnSpPr>
          <p:nvPr/>
        </p:nvCxnSpPr>
        <p:spPr>
          <a:xfrm>
            <a:off x="16741358" y="6603682"/>
            <a:ext cx="1137606" cy="257841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포인트가 5개인 별[5] 28">
            <a:extLst>
              <a:ext uri="{FF2B5EF4-FFF2-40B4-BE49-F238E27FC236}">
                <a16:creationId xmlns:a16="http://schemas.microsoft.com/office/drawing/2014/main" id="{0A38D60C-C44D-0FBE-8687-646A4560580F}"/>
              </a:ext>
            </a:extLst>
          </p:cNvPr>
          <p:cNvSpPr/>
          <p:nvPr/>
        </p:nvSpPr>
        <p:spPr>
          <a:xfrm>
            <a:off x="175776" y="7930026"/>
            <a:ext cx="517019" cy="5334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60AF86-CF08-C1CD-37BB-68696062D2C5}"/>
              </a:ext>
            </a:extLst>
          </p:cNvPr>
          <p:cNvSpPr txBox="1"/>
          <p:nvPr/>
        </p:nvSpPr>
        <p:spPr>
          <a:xfrm>
            <a:off x="-2057400" y="2090274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1.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Objective 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함수 정의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BCBF2E-43E5-C98A-7385-4EF4A2D41204}"/>
              </a:ext>
            </a:extLst>
          </p:cNvPr>
          <p:cNvSpPr/>
          <p:nvPr/>
        </p:nvSpPr>
        <p:spPr>
          <a:xfrm flipV="1">
            <a:off x="1295400" y="6573483"/>
            <a:ext cx="15392400" cy="60758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AB5492-6681-2E55-D3C1-440DB0757A7A}"/>
              </a:ext>
            </a:extLst>
          </p:cNvPr>
          <p:cNvSpPr/>
          <p:nvPr/>
        </p:nvSpPr>
        <p:spPr>
          <a:xfrm>
            <a:off x="863600" y="2681181"/>
            <a:ext cx="15951200" cy="5553619"/>
          </a:xfrm>
          <a:prstGeom prst="rect">
            <a:avLst/>
          </a:prstGeom>
          <a:solidFill>
            <a:srgbClr val="000000">
              <a:alpha val="3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9ED66B23-1AEC-D287-9EE3-BBE209E900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" t="74641" b="11612"/>
          <a:stretch/>
        </p:blipFill>
        <p:spPr>
          <a:xfrm>
            <a:off x="183650" y="8953500"/>
            <a:ext cx="17920700" cy="844083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96773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A71D4D89-B984-6B3A-6D9E-44B14B90A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637881"/>
            <a:ext cx="15951200" cy="5308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E047E-755F-B808-4AFA-B9E90E89DDDB}"/>
              </a:ext>
            </a:extLst>
          </p:cNvPr>
          <p:cNvSpPr txBox="1"/>
          <p:nvPr/>
        </p:nvSpPr>
        <p:spPr>
          <a:xfrm>
            <a:off x="152400" y="637535"/>
            <a:ext cx="183335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추가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)</a:t>
            </a:r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HPO </a:t>
            </a:r>
            <a:r>
              <a:rPr kumimoji="1" lang="en-US" altLang="ko-KR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(Hyper-Parameter Optimization)</a:t>
            </a:r>
            <a:r>
              <a:rPr kumimoji="1" lang="ko-KR" altLang="en-US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Framework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‘OPTUNA’</a:t>
            </a:r>
            <a:r>
              <a:rPr kumimoji="1" lang="ko-KR" altLang="en-US" sz="4000" dirty="0" err="1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를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통한 성능개선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39E878-C37E-BBA2-5DB1-738E0BB080C4}"/>
              </a:ext>
            </a:extLst>
          </p:cNvPr>
          <p:cNvSpPr/>
          <p:nvPr/>
        </p:nvSpPr>
        <p:spPr>
          <a:xfrm flipV="1">
            <a:off x="1295400" y="7469385"/>
            <a:ext cx="3962400" cy="41731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AB5492-6681-2E55-D3C1-440DB0757A7A}"/>
              </a:ext>
            </a:extLst>
          </p:cNvPr>
          <p:cNvSpPr/>
          <p:nvPr/>
        </p:nvSpPr>
        <p:spPr>
          <a:xfrm>
            <a:off x="863600" y="2681181"/>
            <a:ext cx="15951200" cy="5553619"/>
          </a:xfrm>
          <a:prstGeom prst="rect">
            <a:avLst/>
          </a:prstGeom>
          <a:solidFill>
            <a:srgbClr val="000000">
              <a:alpha val="3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7E9F56D0-C36B-75C5-3770-805A1D33E5F8}"/>
              </a:ext>
            </a:extLst>
          </p:cNvPr>
          <p:cNvCxnSpPr>
            <a:cxnSpLocks/>
          </p:cNvCxnSpPr>
          <p:nvPr/>
        </p:nvCxnSpPr>
        <p:spPr>
          <a:xfrm flipH="1">
            <a:off x="669419" y="7899991"/>
            <a:ext cx="625981" cy="107697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930C599C-E4AA-3F48-4E80-01944B05EF5C}"/>
              </a:ext>
            </a:extLst>
          </p:cNvPr>
          <p:cNvCxnSpPr>
            <a:cxnSpLocks/>
          </p:cNvCxnSpPr>
          <p:nvPr/>
        </p:nvCxnSpPr>
        <p:spPr>
          <a:xfrm>
            <a:off x="5243413" y="7899105"/>
            <a:ext cx="877555" cy="107697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5FEEBCAD-1484-A9AC-0D95-E4325293EE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" t="89820" r="72595" b="961"/>
          <a:stretch/>
        </p:blipFill>
        <p:spPr>
          <a:xfrm>
            <a:off x="669419" y="8950055"/>
            <a:ext cx="5451549" cy="673351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24" name="포인트가 5개인 별[5] 23">
            <a:extLst>
              <a:ext uri="{FF2B5EF4-FFF2-40B4-BE49-F238E27FC236}">
                <a16:creationId xmlns:a16="http://schemas.microsoft.com/office/drawing/2014/main" id="{DC86D6C7-7D33-0D68-C1A1-83F6F3167154}"/>
              </a:ext>
            </a:extLst>
          </p:cNvPr>
          <p:cNvSpPr/>
          <p:nvPr/>
        </p:nvSpPr>
        <p:spPr>
          <a:xfrm>
            <a:off x="152400" y="8606212"/>
            <a:ext cx="517019" cy="5334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B7C51B-A0BD-B8AD-8EF7-8F72C42593EB}"/>
              </a:ext>
            </a:extLst>
          </p:cNvPr>
          <p:cNvSpPr txBox="1"/>
          <p:nvPr/>
        </p:nvSpPr>
        <p:spPr>
          <a:xfrm>
            <a:off x="-2057400" y="2090274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1.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Objective 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함수 정의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8420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pic>
        <p:nvPicPr>
          <p:cNvPr id="21" name="그림 20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54C908B4-B945-EB79-E58F-643404AAE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63" y="2680685"/>
            <a:ext cx="15951200" cy="5308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7B2C72-1DB0-9BFE-D53E-430339E12B5E}"/>
              </a:ext>
            </a:extLst>
          </p:cNvPr>
          <p:cNvSpPr txBox="1"/>
          <p:nvPr/>
        </p:nvSpPr>
        <p:spPr>
          <a:xfrm>
            <a:off x="152400" y="637535"/>
            <a:ext cx="183335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추가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)</a:t>
            </a:r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HPO </a:t>
            </a:r>
            <a:r>
              <a:rPr kumimoji="1" lang="en-US" altLang="ko-KR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(Hyper-Parameter Optimization)</a:t>
            </a:r>
            <a:r>
              <a:rPr kumimoji="1" lang="ko-KR" altLang="en-US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Framework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‘OPTUNA’</a:t>
            </a:r>
            <a:r>
              <a:rPr kumimoji="1" lang="ko-KR" altLang="en-US" sz="4000" dirty="0" err="1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를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통한 성능개선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CF65C7-E87E-826C-455C-6814A592C057}"/>
              </a:ext>
            </a:extLst>
          </p:cNvPr>
          <p:cNvSpPr txBox="1"/>
          <p:nvPr/>
        </p:nvSpPr>
        <p:spPr>
          <a:xfrm>
            <a:off x="-2478187" y="2090274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2.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Study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객체 학습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105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pic>
        <p:nvPicPr>
          <p:cNvPr id="21" name="그림 20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54C908B4-B945-EB79-E58F-643404AAE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63" y="2680685"/>
            <a:ext cx="15951200" cy="5308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7B2C72-1DB0-9BFE-D53E-430339E12B5E}"/>
              </a:ext>
            </a:extLst>
          </p:cNvPr>
          <p:cNvSpPr txBox="1"/>
          <p:nvPr/>
        </p:nvSpPr>
        <p:spPr>
          <a:xfrm>
            <a:off x="152400" y="637535"/>
            <a:ext cx="183335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추가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)</a:t>
            </a:r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HPO </a:t>
            </a:r>
            <a:r>
              <a:rPr kumimoji="1" lang="en-US" altLang="ko-KR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(Hyper-Parameter Optimization)</a:t>
            </a:r>
            <a:r>
              <a:rPr kumimoji="1" lang="ko-KR" altLang="en-US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Framework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‘OPTUNA’</a:t>
            </a:r>
            <a:r>
              <a:rPr kumimoji="1" lang="ko-KR" altLang="en-US" sz="4000" dirty="0" err="1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를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통한 성능개선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7DB7FD-FE17-217F-D0FB-964277B1CB15}"/>
              </a:ext>
            </a:extLst>
          </p:cNvPr>
          <p:cNvSpPr/>
          <p:nvPr/>
        </p:nvSpPr>
        <p:spPr>
          <a:xfrm>
            <a:off x="845879" y="2957691"/>
            <a:ext cx="8145721" cy="81420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A16B74-54F6-5B11-1B62-283BD12510EA}"/>
              </a:ext>
            </a:extLst>
          </p:cNvPr>
          <p:cNvSpPr/>
          <p:nvPr/>
        </p:nvSpPr>
        <p:spPr>
          <a:xfrm>
            <a:off x="863600" y="2681181"/>
            <a:ext cx="15951200" cy="5553619"/>
          </a:xfrm>
          <a:prstGeom prst="rect">
            <a:avLst/>
          </a:prstGeom>
          <a:solidFill>
            <a:srgbClr val="000000">
              <a:alpha val="3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63BCDB1D-1691-0AE6-4BEA-26FFF05D60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2" r="48063" b="79444"/>
          <a:stretch/>
        </p:blipFill>
        <p:spPr>
          <a:xfrm>
            <a:off x="4508035" y="5967144"/>
            <a:ext cx="13050249" cy="1200329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5CA4C12-CF1A-DD2D-6278-20B92CCA4949}"/>
              </a:ext>
            </a:extLst>
          </p:cNvPr>
          <p:cNvCxnSpPr>
            <a:cxnSpLocks/>
          </p:cNvCxnSpPr>
          <p:nvPr/>
        </p:nvCxnSpPr>
        <p:spPr>
          <a:xfrm>
            <a:off x="824620" y="3748540"/>
            <a:ext cx="3683415" cy="330932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6717679-8810-FB48-289B-92D5BDDD096C}"/>
              </a:ext>
            </a:extLst>
          </p:cNvPr>
          <p:cNvCxnSpPr>
            <a:cxnSpLocks/>
          </p:cNvCxnSpPr>
          <p:nvPr/>
        </p:nvCxnSpPr>
        <p:spPr>
          <a:xfrm>
            <a:off x="8989828" y="2957691"/>
            <a:ext cx="8568456" cy="300945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포인트가 5개인 별[5] 14">
            <a:extLst>
              <a:ext uri="{FF2B5EF4-FFF2-40B4-BE49-F238E27FC236}">
                <a16:creationId xmlns:a16="http://schemas.microsoft.com/office/drawing/2014/main" id="{56B10D17-5198-DA6D-4E80-0348F8FE9425}"/>
              </a:ext>
            </a:extLst>
          </p:cNvPr>
          <p:cNvSpPr/>
          <p:nvPr/>
        </p:nvSpPr>
        <p:spPr>
          <a:xfrm>
            <a:off x="17424400" y="5334985"/>
            <a:ext cx="517019" cy="5334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3</a:t>
            </a:r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064496-ED8A-CF09-7429-995639288FF5}"/>
              </a:ext>
            </a:extLst>
          </p:cNvPr>
          <p:cNvSpPr/>
          <p:nvPr/>
        </p:nvSpPr>
        <p:spPr>
          <a:xfrm>
            <a:off x="7294297" y="8497928"/>
            <a:ext cx="106152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2000" b="1" dirty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direction</a:t>
            </a:r>
            <a:r>
              <a:rPr lang="en" altLang="ko-Kore-KR" sz="20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lang="ko-KR" altLang="en-US" sz="20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 </a:t>
            </a:r>
            <a:r>
              <a:rPr lang="en" altLang="ko-Kore-KR" sz="20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objective </a:t>
            </a:r>
            <a:r>
              <a:rPr lang="ko-KR" altLang="en-US" sz="20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함수를 최소화할 것인지 최소화 할 것인지 입력        </a:t>
            </a:r>
            <a:r>
              <a:rPr lang="en" altLang="ko-Kore-KR" sz="2000" b="1" dirty="0" err="1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n_trials</a:t>
            </a:r>
            <a:r>
              <a:rPr lang="en" altLang="ko-Kore-KR" sz="2000" b="1" dirty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lang="ko-KR" altLang="en-US" sz="20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 시도횟수</a:t>
            </a:r>
            <a:endParaRPr lang="en-US" altLang="ko-KR" sz="200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326009-E270-6CC7-D4ED-2436DB86FADF}"/>
              </a:ext>
            </a:extLst>
          </p:cNvPr>
          <p:cNvSpPr txBox="1"/>
          <p:nvPr/>
        </p:nvSpPr>
        <p:spPr>
          <a:xfrm>
            <a:off x="-2478187" y="2090274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2.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Study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객체 학습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384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782" y="0"/>
            <a:ext cx="6436190" cy="10316446"/>
            <a:chOff x="0" y="0"/>
            <a:chExt cx="6436190" cy="10316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2107" y="3426793"/>
            <a:ext cx="4363810" cy="49524"/>
            <a:chOff x="10252107" y="3833667"/>
            <a:chExt cx="4363810" cy="49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52107" y="3833667"/>
              <a:ext cx="4363810" cy="4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52107" y="6950602"/>
            <a:ext cx="4363810" cy="49524"/>
            <a:chOff x="10252107" y="7357476"/>
            <a:chExt cx="4363810" cy="4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52107" y="7357476"/>
              <a:ext cx="4363810" cy="4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1395" y="4216290"/>
            <a:ext cx="3713401" cy="4575067"/>
            <a:chOff x="1361395" y="4216290"/>
            <a:chExt cx="3713401" cy="45750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1395" y="4216290"/>
              <a:ext cx="3713401" cy="45750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98095" y="2247900"/>
            <a:ext cx="806723" cy="991725"/>
            <a:chOff x="11998095" y="2654774"/>
            <a:chExt cx="806723" cy="9917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98095" y="2654774"/>
              <a:ext cx="806723" cy="9917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00182" y="5810653"/>
            <a:ext cx="932991" cy="907954"/>
            <a:chOff x="12000182" y="6217527"/>
            <a:chExt cx="932991" cy="9079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00182" y="6217527"/>
              <a:ext cx="932991" cy="9079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F6A39DA-9A68-35CC-60EC-99153020D4FD}"/>
              </a:ext>
            </a:extLst>
          </p:cNvPr>
          <p:cNvSpPr txBox="1"/>
          <p:nvPr/>
        </p:nvSpPr>
        <p:spPr>
          <a:xfrm>
            <a:off x="571877" y="930478"/>
            <a:ext cx="533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THECandybar" panose="02020503020101020101" pitchFamily="18" charset="-127"/>
              </a:rPr>
              <a:t> </a:t>
            </a:r>
            <a:r>
              <a:rPr kumimoji="1" lang="ko-KR" altLang="en-US" sz="44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THECandybar" panose="02020503020101020101" pitchFamily="18" charset="-127"/>
              </a:rPr>
              <a:t>🤔</a:t>
            </a:r>
            <a:endParaRPr kumimoji="1" lang="en-US" altLang="ko-KR" sz="4400" dirty="0">
              <a:solidFill>
                <a:schemeClr val="bg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THECandybar" panose="02020503020101020101" pitchFamily="18" charset="-127"/>
            </a:endParaRPr>
          </a:p>
          <a:p>
            <a:pPr algn="ctr"/>
            <a:endParaRPr kumimoji="1" lang="en-US" altLang="ko-KR" dirty="0">
              <a:solidFill>
                <a:schemeClr val="bg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THECandybar" panose="02020503020101020101" pitchFamily="18" charset="-127"/>
            </a:endParaRPr>
          </a:p>
          <a:p>
            <a:pPr algn="ctr"/>
            <a:r>
              <a:rPr kumimoji="1" lang="ko-KR" altLang="en-US" sz="40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THECandybar" panose="02020503020101020101" pitchFamily="18" charset="-127"/>
              </a:rPr>
              <a:t>서울대공원은 언제  </a:t>
            </a:r>
            <a:endParaRPr kumimoji="1" lang="en-US" altLang="ko-KR" sz="4000" dirty="0">
              <a:solidFill>
                <a:schemeClr val="bg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THECandybar" panose="02020503020101020101" pitchFamily="18" charset="-127"/>
            </a:endParaRPr>
          </a:p>
          <a:p>
            <a:pPr algn="ctr"/>
            <a:r>
              <a:rPr kumimoji="1" lang="en-US" altLang="ko-KR" sz="40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THECandybar" panose="02020503020101020101" pitchFamily="18" charset="-127"/>
              </a:rPr>
              <a:t> </a:t>
            </a:r>
            <a:r>
              <a:rPr kumimoji="1" lang="ko-KR" altLang="en-US" sz="40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THECandybar" panose="02020503020101020101" pitchFamily="18" charset="-127"/>
              </a:rPr>
              <a:t>사람이 제일 적을까</a:t>
            </a:r>
            <a:r>
              <a:rPr kumimoji="1" lang="en-US" altLang="ko-KR" sz="40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THECandybar" panose="02020503020101020101" pitchFamily="18" charset="-127"/>
              </a:rPr>
              <a:t>?</a:t>
            </a:r>
            <a:r>
              <a:rPr kumimoji="1" lang="ko-KR" altLang="en-US" sz="40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THECandybar" panose="02020503020101020101" pitchFamily="18" charset="-127"/>
              </a:rPr>
              <a:t> </a:t>
            </a:r>
            <a:endParaRPr kumimoji="1" lang="ko-Kore-KR" altLang="en-US" sz="4000" dirty="0">
              <a:solidFill>
                <a:schemeClr val="bg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THECandybar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D076E-EC33-44D9-391B-B9CD8393ED58}"/>
              </a:ext>
            </a:extLst>
          </p:cNvPr>
          <p:cNvSpPr txBox="1"/>
          <p:nvPr/>
        </p:nvSpPr>
        <p:spPr>
          <a:xfrm>
            <a:off x="10222794" y="3451555"/>
            <a:ext cx="5638800" cy="1470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ore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서울대공원의</a:t>
            </a: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입장객 수를 예측하여 </a:t>
            </a:r>
            <a:endParaRPr kumimoji="1" lang="en-US" altLang="ko-KR" sz="24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방문하기 좋은 최적의 날을 찾아보자</a:t>
            </a:r>
            <a:r>
              <a:rPr kumimoji="1" lang="en-US" altLang="ko-KR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!</a:t>
            </a:r>
            <a:endParaRPr kumimoji="1" lang="ko-Kore-KR" altLang="en-US" sz="24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E0DE0D-AA54-90E9-1A23-053F341F4A30}"/>
              </a:ext>
            </a:extLst>
          </p:cNvPr>
          <p:cNvSpPr txBox="1"/>
          <p:nvPr/>
        </p:nvSpPr>
        <p:spPr>
          <a:xfrm>
            <a:off x="15468600" y="627102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목표 및 배경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66C77D-1860-BA47-1A61-CDDA5A548125}"/>
              </a:ext>
            </a:extLst>
          </p:cNvPr>
          <p:cNvSpPr txBox="1"/>
          <p:nvPr/>
        </p:nvSpPr>
        <p:spPr>
          <a:xfrm>
            <a:off x="9248582" y="7000126"/>
            <a:ext cx="6436190" cy="1470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대공원역 </a:t>
            </a:r>
            <a:r>
              <a:rPr kumimoji="1" lang="ko-KR" altLang="en-US" sz="2400" dirty="0" err="1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하차자</a:t>
            </a: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수</a:t>
            </a:r>
            <a:r>
              <a:rPr kumimoji="1" lang="en-US" altLang="ko-KR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,</a:t>
            </a: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방학 여부</a:t>
            </a:r>
            <a:r>
              <a:rPr kumimoji="1" lang="en-US" altLang="ko-KR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,</a:t>
            </a: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공휴일 여부</a:t>
            </a:r>
            <a:r>
              <a:rPr kumimoji="1" lang="en-US" altLang="ko-KR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,</a:t>
            </a: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날씨 정보</a:t>
            </a:r>
            <a:r>
              <a:rPr kumimoji="1" lang="en-US" altLang="ko-KR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(</a:t>
            </a: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습도</a:t>
            </a:r>
            <a:r>
              <a:rPr kumimoji="1" lang="en-US" altLang="ko-KR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,</a:t>
            </a: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기온</a:t>
            </a:r>
            <a:r>
              <a:rPr kumimoji="1" lang="en-US" altLang="ko-KR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)</a:t>
            </a: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등 다양한 변수를 통한 예측</a:t>
            </a:r>
            <a:endParaRPr kumimoji="1" lang="ko-Kore-KR" altLang="en-US" sz="24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pic>
        <p:nvPicPr>
          <p:cNvPr id="21" name="그림 20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54C908B4-B945-EB79-E58F-643404AAE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63" y="2680685"/>
            <a:ext cx="15951200" cy="5308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7B2C72-1DB0-9BFE-D53E-430339E12B5E}"/>
              </a:ext>
            </a:extLst>
          </p:cNvPr>
          <p:cNvSpPr txBox="1"/>
          <p:nvPr/>
        </p:nvSpPr>
        <p:spPr>
          <a:xfrm>
            <a:off x="152400" y="637535"/>
            <a:ext cx="183335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추가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)</a:t>
            </a:r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HPO </a:t>
            </a:r>
            <a:r>
              <a:rPr kumimoji="1" lang="en-US" altLang="ko-KR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(Hyper-Parameter Optimization)</a:t>
            </a:r>
            <a:r>
              <a:rPr kumimoji="1" lang="ko-KR" altLang="en-US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Framework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‘OPTUNA’</a:t>
            </a:r>
            <a:r>
              <a:rPr kumimoji="1" lang="ko-KR" altLang="en-US" sz="4000" dirty="0" err="1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를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통한 성능개선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7DB7FD-FE17-217F-D0FB-964277B1CB15}"/>
              </a:ext>
            </a:extLst>
          </p:cNvPr>
          <p:cNvSpPr/>
          <p:nvPr/>
        </p:nvSpPr>
        <p:spPr>
          <a:xfrm>
            <a:off x="845879" y="2957691"/>
            <a:ext cx="8145721" cy="81420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D2845E94-7CF7-1300-F049-508181C430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15" y="2701064"/>
            <a:ext cx="15937023" cy="55337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89D59A-BC1E-94C9-D3BB-6B8F2351C953}"/>
              </a:ext>
            </a:extLst>
          </p:cNvPr>
          <p:cNvSpPr txBox="1"/>
          <p:nvPr/>
        </p:nvSpPr>
        <p:spPr>
          <a:xfrm>
            <a:off x="-1868587" y="2090274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참고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 err="1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Optuna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조기 종료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class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5241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pic>
        <p:nvPicPr>
          <p:cNvPr id="23" name="그림 22" descr="테이블이(가) 표시된 사진&#10;&#10;자동 생성된 설명">
            <a:extLst>
              <a:ext uri="{FF2B5EF4-FFF2-40B4-BE49-F238E27FC236}">
                <a16:creationId xmlns:a16="http://schemas.microsoft.com/office/drawing/2014/main" id="{A93AAD12-18DC-2DE5-BFC0-621EF979D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947054"/>
            <a:ext cx="4205277" cy="4308564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08D7D90A-E612-F01F-B9DD-EBFD8F489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618205"/>
            <a:ext cx="7514167" cy="2705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F593F0-E4BA-16C7-80E5-207EB8623D84}"/>
              </a:ext>
            </a:extLst>
          </p:cNvPr>
          <p:cNvSpPr txBox="1"/>
          <p:nvPr/>
        </p:nvSpPr>
        <p:spPr>
          <a:xfrm>
            <a:off x="152400" y="637535"/>
            <a:ext cx="183335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추가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)</a:t>
            </a:r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HPO </a:t>
            </a:r>
            <a:r>
              <a:rPr kumimoji="1" lang="en-US" altLang="ko-KR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(Hyper-Parameter Optimization)</a:t>
            </a:r>
            <a:r>
              <a:rPr kumimoji="1" lang="ko-KR" altLang="en-US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Framework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‘OPTUNA’</a:t>
            </a:r>
            <a:r>
              <a:rPr kumimoji="1" lang="ko-KR" altLang="en-US" sz="4000" dirty="0" err="1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를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통한 성능개선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5CAB79-D9F4-A673-04E4-47E05AE74693}"/>
              </a:ext>
            </a:extLst>
          </p:cNvPr>
          <p:cNvSpPr txBox="1"/>
          <p:nvPr/>
        </p:nvSpPr>
        <p:spPr>
          <a:xfrm>
            <a:off x="8001000" y="7898365"/>
            <a:ext cx="90893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dirty="0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최종</a:t>
            </a:r>
            <a:r>
              <a:rPr kumimoji="1" lang="ko-KR" altLang="en-US" sz="4400" dirty="0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모델의 </a:t>
            </a:r>
            <a:r>
              <a:rPr kumimoji="1" lang="en-US" altLang="ko-KR" sz="4400" dirty="0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RMSE:</a:t>
            </a:r>
            <a:r>
              <a:rPr kumimoji="1" lang="ko-KR" altLang="en-US" sz="4400" dirty="0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en-US" altLang="ko-KR" sz="4400" dirty="0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2699.167549635</a:t>
            </a:r>
            <a:endParaRPr kumimoji="1" lang="ko-Kore-KR" altLang="en-US" sz="4400" dirty="0">
              <a:highlight>
                <a:srgbClr val="FFFF00"/>
              </a:highlight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3F81D232-4F93-4A34-59B1-D295AFA2D814}"/>
              </a:ext>
            </a:extLst>
          </p:cNvPr>
          <p:cNvSpPr/>
          <p:nvPr/>
        </p:nvSpPr>
        <p:spPr>
          <a:xfrm>
            <a:off x="953386" y="6126433"/>
            <a:ext cx="4205277" cy="769667"/>
          </a:xfrm>
          <a:prstGeom prst="fram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E52C85B2-019B-0C8E-29E3-DB28BD1020C5}"/>
              </a:ext>
            </a:extLst>
          </p:cNvPr>
          <p:cNvSpPr/>
          <p:nvPr/>
        </p:nvSpPr>
        <p:spPr>
          <a:xfrm>
            <a:off x="6266947" y="5740170"/>
            <a:ext cx="891583" cy="38626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1A9402-D467-1ECB-6C48-FE46E367E419}"/>
              </a:ext>
            </a:extLst>
          </p:cNvPr>
          <p:cNvSpPr txBox="1"/>
          <p:nvPr/>
        </p:nvSpPr>
        <p:spPr>
          <a:xfrm>
            <a:off x="9363170" y="3687798"/>
            <a:ext cx="600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최종모델  </a:t>
            </a:r>
            <a:r>
              <a:rPr lang="en-US" altLang="ko-KR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</a:t>
            </a:r>
            <a:r>
              <a:rPr lang="ko-KR" altLang="en-US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800" dirty="0" err="1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ExtraTreesRegressor</a:t>
            </a:r>
            <a:r>
              <a:rPr lang="en-US" altLang="ko-KR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&gt;</a:t>
            </a:r>
            <a:endParaRPr lang="ko-KR" altLang="en-US" sz="28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201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4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0"/>
            <a:ext cx="6094592" cy="71501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31731" y="5229656"/>
            <a:ext cx="2545988" cy="4544135"/>
            <a:chOff x="14631731" y="5229656"/>
            <a:chExt cx="2545988" cy="454413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31731" y="5229656"/>
              <a:ext cx="2545988" cy="454413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CCDB944-55D5-D975-3854-5F4271EAA1EC}"/>
              </a:ext>
            </a:extLst>
          </p:cNvPr>
          <p:cNvSpPr txBox="1"/>
          <p:nvPr/>
        </p:nvSpPr>
        <p:spPr>
          <a:xfrm>
            <a:off x="5867400" y="2921168"/>
            <a:ext cx="685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최종결과 및 결론</a:t>
            </a:r>
            <a:endParaRPr kumimoji="1" lang="ko-Kore-KR" altLang="en-US" sz="6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사각형 설명선[R] 6">
            <a:extLst>
              <a:ext uri="{FF2B5EF4-FFF2-40B4-BE49-F238E27FC236}">
                <a16:creationId xmlns:a16="http://schemas.microsoft.com/office/drawing/2014/main" id="{0C8B85B9-AE3B-5BD4-E9E1-4707D4DF6A2A}"/>
              </a:ext>
            </a:extLst>
          </p:cNvPr>
          <p:cNvSpPr/>
          <p:nvPr/>
        </p:nvSpPr>
        <p:spPr>
          <a:xfrm>
            <a:off x="5298949" y="3415679"/>
            <a:ext cx="9004539" cy="1905000"/>
          </a:xfrm>
          <a:prstGeom prst="wedgeRoundRectCallout">
            <a:avLst>
              <a:gd name="adj1" fmla="val 35137"/>
              <a:gd name="adj2" fmla="val 7143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55F3C50-F6E4-440A-B6F5-F1716F6B194D}"/>
              </a:ext>
            </a:extLst>
          </p:cNvPr>
          <p:cNvSpPr txBox="1"/>
          <p:nvPr/>
        </p:nvSpPr>
        <p:spPr>
          <a:xfrm>
            <a:off x="15544800" y="655356"/>
            <a:ext cx="2057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예측결과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5793F-0130-75B7-DB4C-6BBE0E8BADA4}"/>
              </a:ext>
            </a:extLst>
          </p:cNvPr>
          <p:cNvSpPr txBox="1"/>
          <p:nvPr/>
        </p:nvSpPr>
        <p:spPr>
          <a:xfrm>
            <a:off x="609600" y="495300"/>
            <a:ext cx="899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방문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희망 날짜 입력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F49DA3-A492-10A7-DEEF-0ECA161D53A5}"/>
              </a:ext>
            </a:extLst>
          </p:cNvPr>
          <p:cNvSpPr/>
          <p:nvPr/>
        </p:nvSpPr>
        <p:spPr>
          <a:xfrm>
            <a:off x="5679949" y="4006899"/>
            <a:ext cx="96299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00000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“</a:t>
            </a:r>
            <a:r>
              <a:rPr lang="ko-KR" altLang="en-US" sz="2800" b="1" dirty="0">
                <a:solidFill>
                  <a:srgbClr val="000000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우리 </a:t>
            </a:r>
            <a:r>
              <a:rPr lang="ko-KR" altLang="en-US" sz="2800" b="1" dirty="0" err="1">
                <a:solidFill>
                  <a:srgbClr val="000000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쿠빅</a:t>
            </a:r>
            <a:r>
              <a:rPr lang="ko-KR" altLang="en-US" sz="2800" b="1" dirty="0">
                <a:solidFill>
                  <a:srgbClr val="000000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컨퍼런스도 끝났는데 내일 서울대공원 가자 </a:t>
            </a:r>
            <a:r>
              <a:rPr lang="en-US" altLang="ko-KR" sz="2800" b="1" dirty="0">
                <a:solidFill>
                  <a:srgbClr val="000000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!</a:t>
            </a:r>
            <a:r>
              <a:rPr lang="ko-KR" altLang="en-US" sz="2800" b="1" dirty="0">
                <a:solidFill>
                  <a:srgbClr val="000000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000000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“</a:t>
            </a:r>
            <a:r>
              <a:rPr lang="ko-KR" altLang="en-US" sz="2800" b="1" dirty="0">
                <a:solidFill>
                  <a:srgbClr val="000000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endParaRPr lang="en-US" altLang="ko-KR" sz="2800" b="1" dirty="0">
              <a:solidFill>
                <a:srgbClr val="000000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911956-F080-9AA7-B6B5-E6899DB2CAEE}"/>
              </a:ext>
            </a:extLst>
          </p:cNvPr>
          <p:cNvSpPr/>
          <p:nvPr/>
        </p:nvSpPr>
        <p:spPr>
          <a:xfrm>
            <a:off x="8786558" y="4771962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2022-07-09</a:t>
            </a:r>
            <a:r>
              <a:rPr lang="ko-KR" altLang="en-US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토</a:t>
            </a:r>
            <a:r>
              <a:rPr lang="en-US" altLang="ko-KR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endParaRPr lang="en-US" altLang="ko-KR" dirty="0">
              <a:solidFill>
                <a:srgbClr val="000000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pic>
        <p:nvPicPr>
          <p:cNvPr id="1026" name="Picture 2" descr="내가 주운 뽀로로 루피짤 모음 : 네이버 블로그">
            <a:extLst>
              <a:ext uri="{FF2B5EF4-FFF2-40B4-BE49-F238E27FC236}">
                <a16:creationId xmlns:a16="http://schemas.microsoft.com/office/drawing/2014/main" id="{C0180CE9-C37E-721A-DA2D-AA77EBC72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375" y="5600700"/>
            <a:ext cx="2330225" cy="311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1B99DD8-A62D-0A3B-29F7-99D9DFFA78DC}"/>
              </a:ext>
            </a:extLst>
          </p:cNvPr>
          <p:cNvSpPr txBox="1"/>
          <p:nvPr/>
        </p:nvSpPr>
        <p:spPr>
          <a:xfrm>
            <a:off x="13138375" y="8877300"/>
            <a:ext cx="2114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err="1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쿠빅</a:t>
            </a: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en-US" altLang="ko-KR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15</a:t>
            </a: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기 </a:t>
            </a:r>
            <a:r>
              <a:rPr kumimoji="1" lang="en-US" altLang="ko-KR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OOO</a:t>
            </a:r>
            <a:endParaRPr kumimoji="1" lang="ko-Kore-KR" altLang="en-US" sz="24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grpSp>
        <p:nvGrpSpPr>
          <p:cNvPr id="32" name="그룹 1004">
            <a:extLst>
              <a:ext uri="{FF2B5EF4-FFF2-40B4-BE49-F238E27FC236}">
                <a16:creationId xmlns:a16="http://schemas.microsoft.com/office/drawing/2014/main" id="{19BA3DE7-E1FE-DCBE-DA35-2589C8A47FA9}"/>
              </a:ext>
            </a:extLst>
          </p:cNvPr>
          <p:cNvGrpSpPr/>
          <p:nvPr/>
        </p:nvGrpSpPr>
        <p:grpSpPr>
          <a:xfrm>
            <a:off x="843194" y="4138529"/>
            <a:ext cx="3713401" cy="4575067"/>
            <a:chOff x="1361395" y="4216290"/>
            <a:chExt cx="3713401" cy="4575067"/>
          </a:xfrm>
        </p:grpSpPr>
        <p:pic>
          <p:nvPicPr>
            <p:cNvPr id="33" name="Object 14">
              <a:extLst>
                <a:ext uri="{FF2B5EF4-FFF2-40B4-BE49-F238E27FC236}">
                  <a16:creationId xmlns:a16="http://schemas.microsoft.com/office/drawing/2014/main" id="{E4CC367E-3437-0182-E353-94A2D1D49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395" y="4216290"/>
              <a:ext cx="3713401" cy="4575067"/>
            </a:xfrm>
            <a:prstGeom prst="rect">
              <a:avLst/>
            </a:prstGeom>
          </p:spPr>
        </p:pic>
      </p:grp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58405781-7016-1B03-A609-DEFA8B6F9EF0}"/>
              </a:ext>
            </a:extLst>
          </p:cNvPr>
          <p:cNvGrpSpPr/>
          <p:nvPr/>
        </p:nvGrpSpPr>
        <p:grpSpPr>
          <a:xfrm>
            <a:off x="3048000" y="7814373"/>
            <a:ext cx="924304" cy="1062927"/>
            <a:chOff x="1773830" y="7433373"/>
            <a:chExt cx="1260337" cy="1546768"/>
          </a:xfrm>
        </p:grpSpPr>
        <p:pic>
          <p:nvPicPr>
            <p:cNvPr id="27" name="Object 5">
              <a:extLst>
                <a:ext uri="{FF2B5EF4-FFF2-40B4-BE49-F238E27FC236}">
                  <a16:creationId xmlns:a16="http://schemas.microsoft.com/office/drawing/2014/main" id="{27856727-6FEE-5D0E-684E-E5BA09E22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3830" y="7433373"/>
              <a:ext cx="1260337" cy="1546768"/>
            </a:xfrm>
            <a:prstGeom prst="rect">
              <a:avLst/>
            </a:prstGeom>
          </p:spPr>
        </p:pic>
      </p:grpSp>
      <p:grpSp>
        <p:nvGrpSpPr>
          <p:cNvPr id="28" name="그룹 1002">
            <a:extLst>
              <a:ext uri="{FF2B5EF4-FFF2-40B4-BE49-F238E27FC236}">
                <a16:creationId xmlns:a16="http://schemas.microsoft.com/office/drawing/2014/main" id="{B2BCF67C-D9D2-09D2-CDC5-9423301FC5DA}"/>
              </a:ext>
            </a:extLst>
          </p:cNvPr>
          <p:cNvGrpSpPr/>
          <p:nvPr/>
        </p:nvGrpSpPr>
        <p:grpSpPr>
          <a:xfrm>
            <a:off x="4170481" y="7814373"/>
            <a:ext cx="924304" cy="1062927"/>
            <a:chOff x="3358463" y="7433373"/>
            <a:chExt cx="1260337" cy="1546768"/>
          </a:xfrm>
        </p:grpSpPr>
        <p:pic>
          <p:nvPicPr>
            <p:cNvPr id="29" name="Object 8">
              <a:extLst>
                <a:ext uri="{FF2B5EF4-FFF2-40B4-BE49-F238E27FC236}">
                  <a16:creationId xmlns:a16="http://schemas.microsoft.com/office/drawing/2014/main" id="{862DED7B-A646-ABFD-71E0-386AD5DF0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58463" y="7433373"/>
              <a:ext cx="1260337" cy="1546768"/>
            </a:xfrm>
            <a:prstGeom prst="rect">
              <a:avLst/>
            </a:prstGeom>
          </p:spPr>
        </p:pic>
      </p:grpSp>
      <p:grpSp>
        <p:nvGrpSpPr>
          <p:cNvPr id="30" name="그룹 1003">
            <a:extLst>
              <a:ext uri="{FF2B5EF4-FFF2-40B4-BE49-F238E27FC236}">
                <a16:creationId xmlns:a16="http://schemas.microsoft.com/office/drawing/2014/main" id="{91CBC7D7-B4EA-8061-8AA7-3DCDAB34680E}"/>
              </a:ext>
            </a:extLst>
          </p:cNvPr>
          <p:cNvGrpSpPr/>
          <p:nvPr/>
        </p:nvGrpSpPr>
        <p:grpSpPr>
          <a:xfrm>
            <a:off x="5292962" y="7814372"/>
            <a:ext cx="924304" cy="1062927"/>
            <a:chOff x="4943097" y="7433373"/>
            <a:chExt cx="1260337" cy="1546768"/>
          </a:xfrm>
        </p:grpSpPr>
        <p:pic>
          <p:nvPicPr>
            <p:cNvPr id="31" name="Object 11">
              <a:extLst>
                <a:ext uri="{FF2B5EF4-FFF2-40B4-BE49-F238E27FC236}">
                  <a16:creationId xmlns:a16="http://schemas.microsoft.com/office/drawing/2014/main" id="{C9CF96D4-69C5-B594-E26B-E1D577BCB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3097" y="7433373"/>
              <a:ext cx="1260337" cy="1546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94106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55F3C50-F6E4-440A-B6F5-F1716F6B194D}"/>
              </a:ext>
            </a:extLst>
          </p:cNvPr>
          <p:cNvSpPr txBox="1"/>
          <p:nvPr/>
        </p:nvSpPr>
        <p:spPr>
          <a:xfrm>
            <a:off x="15544800" y="655356"/>
            <a:ext cx="2057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예측결과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5793F-0130-75B7-DB4C-6BBE0E8BADA4}"/>
              </a:ext>
            </a:extLst>
          </p:cNvPr>
          <p:cNvSpPr txBox="1"/>
          <p:nvPr/>
        </p:nvSpPr>
        <p:spPr>
          <a:xfrm>
            <a:off x="609600" y="495300"/>
            <a:ext cx="899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방문 희망 날짜 입력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40EFFE-5464-AA86-719E-483A8BD37638}"/>
              </a:ext>
            </a:extLst>
          </p:cNvPr>
          <p:cNvSpPr txBox="1"/>
          <p:nvPr/>
        </p:nvSpPr>
        <p:spPr>
          <a:xfrm>
            <a:off x="-685800" y="3435142"/>
            <a:ext cx="7829143" cy="6338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250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50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날짜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2022-07-09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요일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토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계절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여름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공휴일여부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0</a:t>
            </a: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쉬는날여부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0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방학여부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1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강수여부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0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평균 습도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83.54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대공원역 </a:t>
            </a: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하차자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수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4237 (3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개년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7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월 평균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미세먼지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  30 (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좋음의 최고치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최고기온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32</a:t>
            </a:r>
          </a:p>
          <a:p>
            <a:pPr algn="ctr">
              <a:lnSpc>
                <a:spcPct val="150000"/>
              </a:lnSpc>
            </a:pPr>
            <a:endParaRPr lang="en-US" altLang="ko-KR" sz="2500" b="0" dirty="0">
              <a:solidFill>
                <a:srgbClr val="000000"/>
              </a:solidFill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819592E4-C004-81E6-F991-492D1E29D7EC}"/>
              </a:ext>
            </a:extLst>
          </p:cNvPr>
          <p:cNvSpPr/>
          <p:nvPr/>
        </p:nvSpPr>
        <p:spPr>
          <a:xfrm>
            <a:off x="907746" y="4297710"/>
            <a:ext cx="4504987" cy="5112990"/>
          </a:xfrm>
          <a:prstGeom prst="roundRect">
            <a:avLst>
              <a:gd name="adj" fmla="val 10689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31042-2343-42B6-93C9-DC094B1C3A4B}"/>
              </a:ext>
            </a:extLst>
          </p:cNvPr>
          <p:cNvSpPr txBox="1"/>
          <p:nvPr/>
        </p:nvSpPr>
        <p:spPr>
          <a:xfrm>
            <a:off x="-1447800" y="4072235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Input Data&gt;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CD521BB-086E-16A0-F91E-169BB00B0F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33"/>
          <a:stretch/>
        </p:blipFill>
        <p:spPr>
          <a:xfrm>
            <a:off x="1129029" y="2687231"/>
            <a:ext cx="9292309" cy="11608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C88C93AA-D595-4162-EAA0-319C79A4A598}"/>
              </a:ext>
            </a:extLst>
          </p:cNvPr>
          <p:cNvSpPr/>
          <p:nvPr/>
        </p:nvSpPr>
        <p:spPr>
          <a:xfrm>
            <a:off x="5710595" y="6284703"/>
            <a:ext cx="891583" cy="38626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2674E141-4962-9651-65EC-1B3C89A981DD}"/>
              </a:ext>
            </a:extLst>
          </p:cNvPr>
          <p:cNvSpPr/>
          <p:nvPr/>
        </p:nvSpPr>
        <p:spPr>
          <a:xfrm>
            <a:off x="9975547" y="6281237"/>
            <a:ext cx="891583" cy="38626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8CB909-649A-8E83-222F-92EA28A0E22F}"/>
              </a:ext>
            </a:extLst>
          </p:cNvPr>
          <p:cNvSpPr txBox="1"/>
          <p:nvPr/>
        </p:nvSpPr>
        <p:spPr>
          <a:xfrm>
            <a:off x="9829800" y="5905500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Output 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DE3994-F5D0-E963-F993-869774B3146E}"/>
              </a:ext>
            </a:extLst>
          </p:cNvPr>
          <p:cNvSpPr txBox="1"/>
          <p:nvPr/>
        </p:nvSpPr>
        <p:spPr>
          <a:xfrm>
            <a:off x="9829800" y="6323489"/>
            <a:ext cx="9169878" cy="1191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</a:t>
            </a:r>
            <a:r>
              <a:rPr lang="ko-KR" altLang="en-US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년 </a:t>
            </a:r>
            <a:r>
              <a:rPr lang="en-US" altLang="ko-KR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7</a:t>
            </a:r>
            <a:r>
              <a:rPr lang="ko-KR" altLang="en-US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월 </a:t>
            </a:r>
            <a:r>
              <a:rPr lang="en-US" altLang="ko-KR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9</a:t>
            </a:r>
            <a:r>
              <a:rPr lang="ko-KR" altLang="en-US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  토요일 예상 입장객 수 </a:t>
            </a:r>
            <a:endParaRPr lang="en-US" altLang="ko-KR" sz="250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b="1" dirty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약 </a:t>
            </a:r>
            <a:r>
              <a:rPr lang="en-US" altLang="ko-KR" sz="2500" b="1" dirty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6459</a:t>
            </a:r>
            <a:r>
              <a:rPr lang="ko-KR" altLang="en-US" sz="2500" b="1" dirty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명 </a:t>
            </a:r>
            <a:r>
              <a:rPr lang="en-US" altLang="ko-KR" sz="16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반올림 값</a:t>
            </a:r>
            <a:r>
              <a:rPr lang="en-US" altLang="ko-KR" sz="16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endParaRPr lang="en-US" altLang="ko-KR" sz="2500" b="0" dirty="0">
              <a:solidFill>
                <a:srgbClr val="000000"/>
              </a:solidFill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558FBE9-C6F8-639E-A8E6-F02AF6DA76B5}"/>
              </a:ext>
            </a:extLst>
          </p:cNvPr>
          <p:cNvSpPr/>
          <p:nvPr/>
        </p:nvSpPr>
        <p:spPr>
          <a:xfrm>
            <a:off x="6927547" y="5981700"/>
            <a:ext cx="2711263" cy="1143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800" dirty="0"/>
              <a:t>최종모델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80ADA9CC-6946-B8B2-BA0A-36FA03610646}"/>
              </a:ext>
            </a:extLst>
          </p:cNvPr>
          <p:cNvSpPr/>
          <p:nvPr/>
        </p:nvSpPr>
        <p:spPr>
          <a:xfrm>
            <a:off x="11455215" y="5616550"/>
            <a:ext cx="6064132" cy="2270318"/>
          </a:xfrm>
          <a:prstGeom prst="roundRect">
            <a:avLst>
              <a:gd name="adj" fmla="val 10689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192E39D5-083C-885B-C9ED-7763D3C996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39"/>
          <a:stretch/>
        </p:blipFill>
        <p:spPr>
          <a:xfrm>
            <a:off x="8297268" y="8285817"/>
            <a:ext cx="9292309" cy="99450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7" name="포인트가 5개인 별[5] 26">
            <a:extLst>
              <a:ext uri="{FF2B5EF4-FFF2-40B4-BE49-F238E27FC236}">
                <a16:creationId xmlns:a16="http://schemas.microsoft.com/office/drawing/2014/main" id="{8E815200-5050-C6B6-5F30-091E70B9E8EA}"/>
              </a:ext>
            </a:extLst>
          </p:cNvPr>
          <p:cNvSpPr/>
          <p:nvPr/>
        </p:nvSpPr>
        <p:spPr>
          <a:xfrm>
            <a:off x="307210" y="2171700"/>
            <a:ext cx="517019" cy="5334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8" name="포인트가 5개인 별[5] 27">
            <a:extLst>
              <a:ext uri="{FF2B5EF4-FFF2-40B4-BE49-F238E27FC236}">
                <a16:creationId xmlns:a16="http://schemas.microsoft.com/office/drawing/2014/main" id="{B6043C94-25C2-8F98-0333-8EC5F0593BC6}"/>
              </a:ext>
            </a:extLst>
          </p:cNvPr>
          <p:cNvSpPr/>
          <p:nvPr/>
        </p:nvSpPr>
        <p:spPr>
          <a:xfrm>
            <a:off x="17373600" y="4991100"/>
            <a:ext cx="517019" cy="5334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95C3906-CE23-ABE1-D33F-7139B3FAE524}"/>
                  </a:ext>
                </a:extLst>
              </p14:cNvPr>
              <p14:cNvContentPartPr/>
              <p14:nvPr/>
            </p14:nvContentPartPr>
            <p14:xfrm>
              <a:off x="8912369" y="9103429"/>
              <a:ext cx="1064520" cy="622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95C3906-CE23-ABE1-D33F-7139B3FAE5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76369" y="9031789"/>
                <a:ext cx="1136160" cy="20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6197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55F3C50-F6E4-440A-B6F5-F1716F6B194D}"/>
              </a:ext>
            </a:extLst>
          </p:cNvPr>
          <p:cNvSpPr txBox="1"/>
          <p:nvPr/>
        </p:nvSpPr>
        <p:spPr>
          <a:xfrm>
            <a:off x="15544800" y="655356"/>
            <a:ext cx="2057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예측결과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5793F-0130-75B7-DB4C-6BBE0E8BADA4}"/>
              </a:ext>
            </a:extLst>
          </p:cNvPr>
          <p:cNvSpPr txBox="1"/>
          <p:nvPr/>
        </p:nvSpPr>
        <p:spPr>
          <a:xfrm>
            <a:off x="609600" y="495300"/>
            <a:ext cx="899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결론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8CB909-649A-8E83-222F-92EA28A0E22F}"/>
              </a:ext>
            </a:extLst>
          </p:cNvPr>
          <p:cNvSpPr txBox="1"/>
          <p:nvPr/>
        </p:nvSpPr>
        <p:spPr>
          <a:xfrm>
            <a:off x="9413397" y="3391833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Output 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DE3994-F5D0-E963-F993-869774B3146E}"/>
              </a:ext>
            </a:extLst>
          </p:cNvPr>
          <p:cNvSpPr txBox="1"/>
          <p:nvPr/>
        </p:nvSpPr>
        <p:spPr>
          <a:xfrm>
            <a:off x="9445295" y="3944323"/>
            <a:ext cx="9169878" cy="1191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</a:t>
            </a:r>
            <a:r>
              <a:rPr lang="ko-KR" altLang="en-US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년 </a:t>
            </a:r>
            <a:r>
              <a:rPr lang="en-US" altLang="ko-KR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7</a:t>
            </a:r>
            <a:r>
              <a:rPr lang="ko-KR" altLang="en-US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월 </a:t>
            </a:r>
            <a:r>
              <a:rPr lang="en-US" altLang="ko-KR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9</a:t>
            </a:r>
            <a:r>
              <a:rPr lang="ko-KR" altLang="en-US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  토요일 예상 입장객 수 </a:t>
            </a:r>
            <a:endParaRPr lang="en-US" altLang="ko-KR" sz="250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b="1" dirty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약 </a:t>
            </a:r>
            <a:r>
              <a:rPr lang="en-US" altLang="ko-KR" sz="2500" b="1" dirty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6459</a:t>
            </a:r>
            <a:r>
              <a:rPr lang="ko-KR" altLang="en-US" sz="2500" b="1" dirty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명 </a:t>
            </a:r>
            <a:r>
              <a:rPr lang="en-US" altLang="ko-KR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반올림 값</a:t>
            </a:r>
            <a:r>
              <a:rPr lang="en-US" altLang="ko-KR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endParaRPr lang="en-US" altLang="ko-KR" sz="2500" b="0" dirty="0">
              <a:solidFill>
                <a:srgbClr val="000000"/>
              </a:solidFill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B8017F-C1CF-9592-2612-92DD5C6B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3" y="3632543"/>
            <a:ext cx="9001054" cy="56149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3B1534-6280-75E6-C556-AB12CE985DEF}"/>
              </a:ext>
            </a:extLst>
          </p:cNvPr>
          <p:cNvSpPr txBox="1"/>
          <p:nvPr/>
        </p:nvSpPr>
        <p:spPr>
          <a:xfrm>
            <a:off x="1066800" y="3004089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 err="1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Kmeans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Clustering (n=3) 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F469C5-E44D-4CD9-700E-E647AFA2C887}"/>
              </a:ext>
            </a:extLst>
          </p:cNvPr>
          <p:cNvSpPr txBox="1"/>
          <p:nvPr/>
        </p:nvSpPr>
        <p:spPr>
          <a:xfrm>
            <a:off x="2438400" y="4120790"/>
            <a:ext cx="916987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0" i="0" dirty="0">
                <a:solidFill>
                  <a:srgbClr val="66C2A5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한산</a:t>
            </a:r>
            <a:r>
              <a:rPr lang="ko-KR" altLang="en-US" sz="2500" b="0" i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b="0" i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</a:t>
            </a:r>
            <a:r>
              <a:rPr lang="ko-KR" altLang="en-US" sz="2500" b="0" i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9,312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명 이하</a:t>
            </a:r>
            <a:endParaRPr lang="en-US" altLang="ko-KR" sz="2500" b="0" dirty="0"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566295-D37C-9E50-70C6-1537CCECB427}"/>
              </a:ext>
            </a:extLst>
          </p:cNvPr>
          <p:cNvSpPr txBox="1"/>
          <p:nvPr/>
        </p:nvSpPr>
        <p:spPr>
          <a:xfrm>
            <a:off x="3429000" y="5473763"/>
            <a:ext cx="916987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solidFill>
                  <a:srgbClr val="FC8D6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보통</a:t>
            </a:r>
            <a:r>
              <a:rPr lang="ko-KR" altLang="en-US" sz="2500" b="0" i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b="0" i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</a:t>
            </a:r>
            <a:r>
              <a:rPr lang="ko-KR" altLang="en-US" sz="2500" b="0" i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9,312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명 초과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23,117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명 이하</a:t>
            </a:r>
            <a:endParaRPr lang="en-US" altLang="ko-KR" sz="2500" b="0" dirty="0"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0EBA12-F909-DD0C-6055-F544D8798E08}"/>
              </a:ext>
            </a:extLst>
          </p:cNvPr>
          <p:cNvSpPr txBox="1"/>
          <p:nvPr/>
        </p:nvSpPr>
        <p:spPr>
          <a:xfrm>
            <a:off x="5090040" y="7531771"/>
            <a:ext cx="916987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0" i="0" dirty="0">
                <a:solidFill>
                  <a:srgbClr val="8DA0CB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혼잡</a:t>
            </a:r>
            <a:r>
              <a:rPr lang="ko-KR" altLang="en-US" sz="2500" b="0" i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b="0" i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23,117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명 초과</a:t>
            </a:r>
            <a:endParaRPr lang="en-US" altLang="ko-KR" sz="2500" b="0" dirty="0"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081DCFF1-4A68-83E7-188A-759F23A10BC5}"/>
              </a:ext>
            </a:extLst>
          </p:cNvPr>
          <p:cNvSpPr/>
          <p:nvPr/>
        </p:nvSpPr>
        <p:spPr>
          <a:xfrm rot="5400000">
            <a:off x="13646948" y="5887511"/>
            <a:ext cx="716683" cy="38039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85410894-D29D-E831-E3E2-F60B5213DF0B}"/>
              </a:ext>
            </a:extLst>
          </p:cNvPr>
          <p:cNvSpPr/>
          <p:nvPr/>
        </p:nvSpPr>
        <p:spPr>
          <a:xfrm>
            <a:off x="10972800" y="3238500"/>
            <a:ext cx="6339447" cy="2270318"/>
          </a:xfrm>
          <a:prstGeom prst="roundRect">
            <a:avLst>
              <a:gd name="adj" fmla="val 10689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0B4B5BDE-616E-CE06-899E-C90147B1FA17}"/>
              </a:ext>
            </a:extLst>
          </p:cNvPr>
          <p:cNvSpPr/>
          <p:nvPr/>
        </p:nvSpPr>
        <p:spPr>
          <a:xfrm>
            <a:off x="10881753" y="6619665"/>
            <a:ext cx="6339447" cy="2270318"/>
          </a:xfrm>
          <a:prstGeom prst="roundRect">
            <a:avLst>
              <a:gd name="adj" fmla="val 10689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461B0A-6464-C179-5B13-085C1E156736}"/>
              </a:ext>
            </a:extLst>
          </p:cNvPr>
          <p:cNvSpPr txBox="1"/>
          <p:nvPr/>
        </p:nvSpPr>
        <p:spPr>
          <a:xfrm>
            <a:off x="9427306" y="7116299"/>
            <a:ext cx="9169878" cy="1191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서울대공원 </a:t>
            </a:r>
            <a:r>
              <a:rPr lang="ko-KR" altLang="en-US" sz="2500" dirty="0">
                <a:solidFill>
                  <a:srgbClr val="66C2A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한산</a:t>
            </a:r>
            <a:r>
              <a:rPr lang="ko-KR" altLang="en-US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할 예정</a:t>
            </a:r>
            <a:r>
              <a:rPr lang="en-US" altLang="ko-KR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2500" b="0" dirty="0">
                <a:solidFill>
                  <a:srgbClr val="000000"/>
                </a:solidFill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년 </a:t>
            </a:r>
            <a:r>
              <a:rPr lang="en-US" altLang="ko-KR" sz="2500" b="0" dirty="0">
                <a:solidFill>
                  <a:srgbClr val="000000"/>
                </a:solidFill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7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월 </a:t>
            </a:r>
            <a:r>
              <a:rPr lang="en-US" altLang="ko-KR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9</a:t>
            </a:r>
            <a:r>
              <a:rPr lang="ko-KR" altLang="en-US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 토요일은 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방문날짜로 적정하다</a:t>
            </a:r>
            <a:endParaRPr lang="en-US" altLang="ko-KR" sz="2500" b="0" dirty="0">
              <a:solidFill>
                <a:srgbClr val="000000"/>
              </a:solidFill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07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4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0"/>
            <a:ext cx="6094592" cy="71501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31731" y="5229656"/>
            <a:ext cx="2545988" cy="4544135"/>
            <a:chOff x="14631731" y="5229656"/>
            <a:chExt cx="2545988" cy="454413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31731" y="5229656"/>
              <a:ext cx="2545988" cy="454413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D27A8D5-C7DA-40A0-CEB6-1D60F0028DCA}"/>
              </a:ext>
            </a:extLst>
          </p:cNvPr>
          <p:cNvSpPr txBox="1"/>
          <p:nvPr/>
        </p:nvSpPr>
        <p:spPr>
          <a:xfrm>
            <a:off x="5867400" y="2921168"/>
            <a:ext cx="685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보완점 및 </a:t>
            </a:r>
            <a:r>
              <a:rPr kumimoji="1" lang="en-US" altLang="ko-KR" sz="6000" dirty="0" err="1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QnA</a:t>
            </a:r>
            <a:endParaRPr kumimoji="1" lang="ko-Kore-KR" altLang="en-US" sz="6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55F3C50-F6E4-440A-B6F5-F1716F6B194D}"/>
              </a:ext>
            </a:extLst>
          </p:cNvPr>
          <p:cNvSpPr txBox="1"/>
          <p:nvPr/>
        </p:nvSpPr>
        <p:spPr>
          <a:xfrm>
            <a:off x="14622381" y="655356"/>
            <a:ext cx="29798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보완점 및 </a:t>
            </a:r>
            <a:r>
              <a:rPr lang="en-US" altLang="ko-KR" sz="3000" b="1" dirty="0" err="1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QnA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5793F-0130-75B7-DB4C-6BBE0E8BADA4}"/>
              </a:ext>
            </a:extLst>
          </p:cNvPr>
          <p:cNvSpPr txBox="1"/>
          <p:nvPr/>
        </p:nvSpPr>
        <p:spPr>
          <a:xfrm>
            <a:off x="609600" y="495300"/>
            <a:ext cx="68362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보완점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02E553-514A-7F3A-EF2E-7AD89782DD26}"/>
              </a:ext>
            </a:extLst>
          </p:cNvPr>
          <p:cNvSpPr txBox="1"/>
          <p:nvPr/>
        </p:nvSpPr>
        <p:spPr>
          <a:xfrm>
            <a:off x="609600" y="3009900"/>
            <a:ext cx="17373600" cy="531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kumimoji="1" lang="ko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평소보다 입장객이 극심하게 몰리는 날이 이상치에 해당했기 때문에 예측하는 것이 쉽지 않았다</a:t>
            </a:r>
            <a:r>
              <a:rPr kumimoji="1" lang="en-US" altLang="ko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kumimoji="1" lang="en-US" altLang="ko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2.</a:t>
            </a:r>
            <a:r>
              <a:rPr kumimoji="1" lang="ko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  날씨에 기반한 </a:t>
            </a:r>
            <a:r>
              <a:rPr kumimoji="1" lang="en-US" altLang="ko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feature</a:t>
            </a:r>
            <a:r>
              <a:rPr kumimoji="1" lang="ko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들의 경우</a:t>
            </a:r>
            <a:r>
              <a:rPr kumimoji="1" lang="en-US" altLang="ko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,</a:t>
            </a:r>
            <a:r>
              <a:rPr kumimoji="1" lang="ko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데이터 자체의 불확실성이 크다는 점을 감안해야 한다</a:t>
            </a:r>
            <a:r>
              <a:rPr kumimoji="1" lang="en-US" altLang="ko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ko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3.</a:t>
            </a:r>
            <a:r>
              <a:rPr kumimoji="1" lang="ko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  미세먼지 농도와 평균 습도의 경우 현재 기준 모레까지의 예보가 가능하므로</a:t>
            </a:r>
            <a:r>
              <a:rPr kumimoji="1" lang="en-US" altLang="ko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,</a:t>
            </a:r>
            <a:r>
              <a:rPr kumimoji="1" lang="ko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en-US" altLang="ko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3</a:t>
            </a:r>
            <a:r>
              <a:rPr kumimoji="1" lang="ko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일 이후의 날짜의 방문에 대한 적정성을 따져야 할 경우</a:t>
            </a:r>
            <a:r>
              <a:rPr kumimoji="1" lang="en-US" altLang="ko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,</a:t>
            </a:r>
            <a:r>
              <a:rPr kumimoji="1" lang="ko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해당 </a:t>
            </a:r>
            <a:r>
              <a:rPr kumimoji="1" lang="en-US" altLang="ko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feature</a:t>
            </a:r>
            <a:r>
              <a:rPr kumimoji="1" lang="ko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값을 새롭게 예측해야 한다</a:t>
            </a:r>
            <a:r>
              <a:rPr kumimoji="1" lang="en-US" altLang="ko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kumimoji="1" lang="en-US" altLang="ko-Kore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4.</a:t>
            </a:r>
            <a:r>
              <a:rPr kumimoji="1" lang="ko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  </a:t>
            </a:r>
            <a:r>
              <a:rPr kumimoji="1" lang="ko-Kore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시계열</a:t>
            </a:r>
            <a:r>
              <a:rPr kumimoji="1" lang="ko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분석 또한 적용되었으면 하는 아쉬움이 존재했다</a:t>
            </a:r>
            <a:r>
              <a:rPr kumimoji="1" lang="en-US" altLang="ko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.</a:t>
            </a:r>
            <a:endParaRPr kumimoji="1" lang="ko-Kore-KR" altLang="en-US" sz="32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ABAB5F7-1A0F-0AE3-9462-21D29A7FD783}"/>
              </a:ext>
            </a:extLst>
          </p:cNvPr>
          <p:cNvCxnSpPr>
            <a:cxnSpLocks/>
          </p:cNvCxnSpPr>
          <p:nvPr/>
        </p:nvCxnSpPr>
        <p:spPr>
          <a:xfrm>
            <a:off x="0" y="4229100"/>
            <a:ext cx="17983200" cy="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6504C213-E197-D6DA-266D-284BD3E0C05E}"/>
              </a:ext>
            </a:extLst>
          </p:cNvPr>
          <p:cNvCxnSpPr>
            <a:cxnSpLocks/>
          </p:cNvCxnSpPr>
          <p:nvPr/>
        </p:nvCxnSpPr>
        <p:spPr>
          <a:xfrm>
            <a:off x="0" y="5448300"/>
            <a:ext cx="17983200" cy="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1F3FF43-7CA1-AE58-15F1-6B2835DEB496}"/>
              </a:ext>
            </a:extLst>
          </p:cNvPr>
          <p:cNvCxnSpPr>
            <a:cxnSpLocks/>
          </p:cNvCxnSpPr>
          <p:nvPr/>
        </p:nvCxnSpPr>
        <p:spPr>
          <a:xfrm>
            <a:off x="0" y="7353300"/>
            <a:ext cx="17983200" cy="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32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4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0"/>
            <a:ext cx="6094592" cy="71501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31731" y="5229656"/>
            <a:ext cx="2545988" cy="4544135"/>
            <a:chOff x="14631731" y="5229656"/>
            <a:chExt cx="2545988" cy="454413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31731" y="5229656"/>
              <a:ext cx="2545988" cy="454413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5B3758F-1A7E-6548-73E7-B3B0E839579B}"/>
              </a:ext>
            </a:extLst>
          </p:cNvPr>
          <p:cNvSpPr txBox="1"/>
          <p:nvPr/>
        </p:nvSpPr>
        <p:spPr>
          <a:xfrm>
            <a:off x="6705600" y="2921168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EDA</a:t>
            </a:r>
            <a:endParaRPr kumimoji="1" lang="ko-Kore-KR" altLang="en-US" sz="6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06B60DF-E6F3-CAD2-0B94-79058D1A18DD}"/>
              </a:ext>
            </a:extLst>
          </p:cNvPr>
          <p:cNvSpPr/>
          <p:nvPr/>
        </p:nvSpPr>
        <p:spPr>
          <a:xfrm>
            <a:off x="0" y="3812382"/>
            <a:ext cx="18333516" cy="369331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FC6DB49-C49A-D81C-FCCC-19978BCDD6AB}"/>
              </a:ext>
            </a:extLst>
          </p:cNvPr>
          <p:cNvSpPr txBox="1"/>
          <p:nvPr/>
        </p:nvSpPr>
        <p:spPr>
          <a:xfrm>
            <a:off x="762000" y="589127"/>
            <a:ext cx="533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1)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데이터셋 구축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CD17F-BFE3-2C7E-97C7-C04F5B01ACB9}"/>
              </a:ext>
            </a:extLst>
          </p:cNvPr>
          <p:cNvSpPr txBox="1"/>
          <p:nvPr/>
        </p:nvSpPr>
        <p:spPr>
          <a:xfrm>
            <a:off x="16243311" y="639457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EDA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C78A49-8429-03B6-9FC6-BC535EC51589}"/>
              </a:ext>
            </a:extLst>
          </p:cNvPr>
          <p:cNvSpPr txBox="1"/>
          <p:nvPr/>
        </p:nvSpPr>
        <p:spPr>
          <a:xfrm>
            <a:off x="3710713" y="6500763"/>
            <a:ext cx="499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2016~2018</a:t>
            </a:r>
            <a:r>
              <a:rPr lang="ko-KR" altLang="en-US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(3</a:t>
            </a:r>
            <a:r>
              <a:rPr lang="ko-KR" altLang="en-US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개년</a:t>
            </a:r>
            <a:r>
              <a:rPr lang="en-US" altLang="ko-KR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  <a:endParaRPr lang="ko-KR" altLang="en-US" sz="24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A9DEBC-4063-0219-B110-5593CE84CC24}"/>
              </a:ext>
            </a:extLst>
          </p:cNvPr>
          <p:cNvSpPr txBox="1"/>
          <p:nvPr/>
        </p:nvSpPr>
        <p:spPr>
          <a:xfrm>
            <a:off x="10867787" y="6459434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2019</a:t>
            </a:r>
            <a:r>
              <a:rPr lang="ko-KR" altLang="en-US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(1</a:t>
            </a:r>
            <a:r>
              <a:rPr lang="ko-KR" altLang="en-US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개년</a:t>
            </a:r>
            <a:r>
              <a:rPr lang="en-US" altLang="ko-KR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  <a:endParaRPr lang="ko-KR" altLang="en-US" sz="24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089E2C-77E1-2B06-40EE-DE45CC4819D5}"/>
              </a:ext>
            </a:extLst>
          </p:cNvPr>
          <p:cNvSpPr txBox="1"/>
          <p:nvPr/>
        </p:nvSpPr>
        <p:spPr>
          <a:xfrm>
            <a:off x="5597155" y="8651581"/>
            <a:ext cx="918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※ 2020~2021 </a:t>
            </a:r>
            <a:r>
              <a:rPr lang="ko-KR" altLang="en-US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데이터의 경우 코로나로 인한 </a:t>
            </a:r>
            <a:r>
              <a:rPr lang="en-US" altLang="ko-KR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Target</a:t>
            </a:r>
            <a:r>
              <a:rPr lang="ko-KR" altLang="en-US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값의 특수성을 고려하여 제외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E3E475-519E-72EC-E6A0-7BF6B05EE2D0}"/>
              </a:ext>
            </a:extLst>
          </p:cNvPr>
          <p:cNvSpPr txBox="1"/>
          <p:nvPr/>
        </p:nvSpPr>
        <p:spPr>
          <a:xfrm>
            <a:off x="6448187" y="7962900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13</a:t>
            </a:r>
            <a:r>
              <a:rPr lang="ko-KR" altLang="en-US" sz="3200" b="1" dirty="0">
                <a:solidFill>
                  <a:srgbClr val="0070C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개의 </a:t>
            </a:r>
            <a:r>
              <a:rPr lang="en-US" altLang="ko-KR" sz="3200" b="1" dirty="0">
                <a:solidFill>
                  <a:srgbClr val="0070C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Feature</a:t>
            </a:r>
            <a:r>
              <a:rPr lang="ko-KR" altLang="en-US" sz="3200" b="1" dirty="0">
                <a:solidFill>
                  <a:srgbClr val="0070C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&amp;</a:t>
            </a:r>
            <a:r>
              <a:rPr lang="ko-KR" altLang="en-US" sz="3200" b="1" dirty="0">
                <a:solidFill>
                  <a:srgbClr val="0070C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</a:t>
            </a:r>
            <a:r>
              <a:rPr lang="ko-KR" altLang="en-US" sz="3200" b="1" dirty="0">
                <a:solidFill>
                  <a:srgbClr val="0070C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개의  </a:t>
            </a:r>
            <a:r>
              <a:rPr lang="en-US" altLang="ko-KR" sz="3200" b="1" dirty="0">
                <a:solidFill>
                  <a:srgbClr val="0070C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Target</a:t>
            </a:r>
            <a:endParaRPr lang="ko-KR" altLang="en-US" sz="3200" b="1" dirty="0">
              <a:solidFill>
                <a:srgbClr val="0070C0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2E68985-AD7C-6A07-7EFE-7C41A7A12BB8}"/>
              </a:ext>
            </a:extLst>
          </p:cNvPr>
          <p:cNvSpPr/>
          <p:nvPr/>
        </p:nvSpPr>
        <p:spPr>
          <a:xfrm>
            <a:off x="4712587" y="4233736"/>
            <a:ext cx="2971800" cy="204364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800" dirty="0">
                <a:latin typeface="+mn-ea"/>
              </a:rPr>
              <a:t>Train</a:t>
            </a:r>
          </a:p>
          <a:p>
            <a:pPr algn="ctr"/>
            <a:r>
              <a:rPr kumimoji="1" lang="en-US" altLang="ko-KR" sz="2800" dirty="0">
                <a:latin typeface="+mn-ea"/>
              </a:rPr>
              <a:t>(1096</a:t>
            </a:r>
            <a:r>
              <a:rPr kumimoji="1" lang="ko-KR" altLang="en-US" sz="2800" dirty="0">
                <a:latin typeface="+mn-ea"/>
              </a:rPr>
              <a:t>개</a:t>
            </a:r>
            <a:r>
              <a:rPr kumimoji="1" lang="en-US" altLang="ko-KR" sz="2800" dirty="0">
                <a:latin typeface="+mn-ea"/>
              </a:rPr>
              <a:t>)</a:t>
            </a:r>
            <a:endParaRPr kumimoji="1" lang="en-US" altLang="ko-Kore-KR" sz="2800" dirty="0">
              <a:latin typeface="+mn-ea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5F7B2028-3341-12B2-C525-D786D2550E9E}"/>
              </a:ext>
            </a:extLst>
          </p:cNvPr>
          <p:cNvSpPr/>
          <p:nvPr/>
        </p:nvSpPr>
        <p:spPr>
          <a:xfrm>
            <a:off x="11286887" y="4171630"/>
            <a:ext cx="2971800" cy="2043646"/>
          </a:xfrm>
          <a:prstGeom prst="roundRect">
            <a:avLst/>
          </a:prstGeom>
          <a:solidFill>
            <a:srgbClr val="F8E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800" dirty="0">
                <a:latin typeface="+mn-ea"/>
              </a:rPr>
              <a:t>Test</a:t>
            </a:r>
          </a:p>
          <a:p>
            <a:pPr algn="ctr"/>
            <a:r>
              <a:rPr kumimoji="1" lang="en-US" altLang="ko-KR" sz="2800" dirty="0">
                <a:latin typeface="+mn-ea"/>
              </a:rPr>
              <a:t>(365</a:t>
            </a:r>
            <a:r>
              <a:rPr kumimoji="1" lang="ko-KR" altLang="en-US" sz="2800" dirty="0">
                <a:latin typeface="+mn-ea"/>
              </a:rPr>
              <a:t>개</a:t>
            </a:r>
            <a:r>
              <a:rPr kumimoji="1" lang="en-US" altLang="ko-KR" sz="2800" dirty="0">
                <a:latin typeface="+mn-ea"/>
              </a:rPr>
              <a:t>)</a:t>
            </a:r>
            <a:endParaRPr kumimoji="1" lang="en-US" altLang="ko-Kore-KR" sz="2800" dirty="0">
              <a:latin typeface="+mn-ea"/>
            </a:endParaRPr>
          </a:p>
        </p:txBody>
      </p:sp>
      <p:sp>
        <p:nvSpPr>
          <p:cNvPr id="6" name="십자형[C] 5">
            <a:extLst>
              <a:ext uri="{FF2B5EF4-FFF2-40B4-BE49-F238E27FC236}">
                <a16:creationId xmlns:a16="http://schemas.microsoft.com/office/drawing/2014/main" id="{79DD48D2-20A2-6E32-64E6-012180569A47}"/>
              </a:ext>
            </a:extLst>
          </p:cNvPr>
          <p:cNvSpPr/>
          <p:nvPr/>
        </p:nvSpPr>
        <p:spPr>
          <a:xfrm>
            <a:off x="9067800" y="4990381"/>
            <a:ext cx="838200" cy="838919"/>
          </a:xfrm>
          <a:prstGeom prst="plus">
            <a:avLst>
              <a:gd name="adj" fmla="val 3712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B22D09-909F-DBFB-0AD1-FBE115604E6A}"/>
              </a:ext>
            </a:extLst>
          </p:cNvPr>
          <p:cNvSpPr txBox="1"/>
          <p:nvPr/>
        </p:nvSpPr>
        <p:spPr>
          <a:xfrm>
            <a:off x="4842943" y="2888572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서울대공원 혼잡도 예측 </a:t>
            </a:r>
            <a:r>
              <a:rPr lang="en-US" altLang="ko-KR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Dataset &gt; </a:t>
            </a:r>
            <a:endParaRPr lang="ko-KR" altLang="en-US" sz="24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022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6F59BB8-6D68-2D46-557C-00219E19B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013" y="2338433"/>
            <a:ext cx="15697200" cy="1266825"/>
          </a:xfrm>
          <a:prstGeom prst="rect">
            <a:avLst/>
          </a:prstGeom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232449-3CB6-858D-DC79-668FF7B13DBD}"/>
              </a:ext>
            </a:extLst>
          </p:cNvPr>
          <p:cNvSpPr txBox="1"/>
          <p:nvPr/>
        </p:nvSpPr>
        <p:spPr>
          <a:xfrm>
            <a:off x="1219200" y="4096420"/>
            <a:ext cx="1900682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b="1" dirty="0">
                <a:solidFill>
                  <a:schemeClr val="accent2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입장객 수(</a:t>
            </a:r>
            <a:r>
              <a:rPr lang="en-US" altLang="ko-KR" sz="2500" b="1" dirty="0">
                <a:solidFill>
                  <a:schemeClr val="accent2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Target</a:t>
            </a:r>
            <a:r>
              <a:rPr lang="ko-KR" altLang="en-US" sz="2500" b="1" dirty="0">
                <a:solidFill>
                  <a:schemeClr val="accent2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기간 내 서울대공원을 방문한 총 인원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출처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서울 </a:t>
            </a:r>
            <a:r>
              <a:rPr lang="ko-KR" altLang="en-US" sz="2100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열린데이터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광장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-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서울대공원 일일입장객 수 정보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</a:p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dirty="0">
                <a:solidFill>
                  <a:schemeClr val="accent1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날짜</a:t>
            </a:r>
            <a:endParaRPr lang="en-US" altLang="ko-KR" sz="2500" dirty="0">
              <a:solidFill>
                <a:schemeClr val="accent1">
                  <a:lumMod val="75000"/>
                </a:schemeClr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dirty="0">
                <a:solidFill>
                  <a:schemeClr val="accent1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요일</a:t>
            </a:r>
            <a:endParaRPr lang="en-US" altLang="ko-KR" sz="2500" dirty="0">
              <a:solidFill>
                <a:schemeClr val="accent1">
                  <a:lumMod val="75000"/>
                </a:schemeClr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dirty="0">
                <a:solidFill>
                  <a:schemeClr val="accent1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계절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봄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3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~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5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월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),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여름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6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~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8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월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),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가을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9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~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11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월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),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겨울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12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~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월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</a:p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dirty="0">
                <a:solidFill>
                  <a:schemeClr val="accent1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공휴일 여부</a:t>
            </a:r>
            <a:endParaRPr lang="en-US" altLang="ko-KR" sz="2500" dirty="0">
              <a:solidFill>
                <a:schemeClr val="accent1">
                  <a:lumMod val="75000"/>
                </a:schemeClr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dirty="0">
                <a:solidFill>
                  <a:schemeClr val="accent1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쉬는 날 여부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공휴일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+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주말</a:t>
            </a:r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dirty="0">
                <a:solidFill>
                  <a:schemeClr val="accent1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방학 여부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초중고의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여름방학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(7.20~8.20),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겨울방학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(12.20~1.20) </a:t>
            </a:r>
            <a:endParaRPr lang="ko-KR" altLang="en-US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D3C4E-A490-2F70-6048-C1D6A162EF33}"/>
              </a:ext>
            </a:extLst>
          </p:cNvPr>
          <p:cNvSpPr txBox="1"/>
          <p:nvPr/>
        </p:nvSpPr>
        <p:spPr>
          <a:xfrm>
            <a:off x="16243311" y="639457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EDA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C6F290-2C42-617F-1DD4-847D85D72052}"/>
              </a:ext>
            </a:extLst>
          </p:cNvPr>
          <p:cNvSpPr txBox="1"/>
          <p:nvPr/>
        </p:nvSpPr>
        <p:spPr>
          <a:xfrm>
            <a:off x="762000" y="589127"/>
            <a:ext cx="5867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1)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데이터셋 구축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E8D31B-8D44-3E81-077E-469086339C92}"/>
              </a:ext>
            </a:extLst>
          </p:cNvPr>
          <p:cNvSpPr/>
          <p:nvPr/>
        </p:nvSpPr>
        <p:spPr>
          <a:xfrm>
            <a:off x="10210800" y="2338433"/>
            <a:ext cx="990600" cy="1266825"/>
          </a:xfrm>
          <a:prstGeom prst="rect">
            <a:avLst/>
          </a:prstGeom>
          <a:solidFill>
            <a:schemeClr val="accent2">
              <a:lumMod val="75000"/>
              <a:alpha val="23137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A90486-0106-E3B6-6018-D811C8C9014D}"/>
              </a:ext>
            </a:extLst>
          </p:cNvPr>
          <p:cNvSpPr/>
          <p:nvPr/>
        </p:nvSpPr>
        <p:spPr>
          <a:xfrm>
            <a:off x="1408013" y="2338432"/>
            <a:ext cx="6516787" cy="1266825"/>
          </a:xfrm>
          <a:prstGeom prst="rect">
            <a:avLst/>
          </a:prstGeom>
          <a:solidFill>
            <a:schemeClr val="accent1">
              <a:lumMod val="40000"/>
              <a:lumOff val="60000"/>
              <a:alpha val="23137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FC6DB49-C49A-D81C-FCCC-19978BCDD6AB}"/>
              </a:ext>
            </a:extLst>
          </p:cNvPr>
          <p:cNvSpPr txBox="1"/>
          <p:nvPr/>
        </p:nvSpPr>
        <p:spPr>
          <a:xfrm>
            <a:off x="762000" y="589127"/>
            <a:ext cx="533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1)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데이터셋 구축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F59BB8-6D68-2D46-557C-00219E19B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013" y="2338433"/>
            <a:ext cx="15697200" cy="1266825"/>
          </a:xfrm>
          <a:prstGeom prst="rect">
            <a:avLst/>
          </a:prstGeom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232449-3CB6-858D-DC79-668FF7B13DBD}"/>
              </a:ext>
            </a:extLst>
          </p:cNvPr>
          <p:cNvSpPr txBox="1"/>
          <p:nvPr/>
        </p:nvSpPr>
        <p:spPr>
          <a:xfrm>
            <a:off x="1219200" y="4076700"/>
            <a:ext cx="2011680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dirty="0">
                <a:solidFill>
                  <a:schemeClr val="accent1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누적 강수량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경기도 과천시 문원동의 기간 내 누적강수량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출처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100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기상자료개방포털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</a:p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dirty="0">
                <a:solidFill>
                  <a:schemeClr val="accent1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평균 습도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경기도  과천시 문원동의 기간 내 평균 습도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출처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100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기상자료개방포털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</a:p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dirty="0">
                <a:solidFill>
                  <a:schemeClr val="accent1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대공원역 하차자수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서울시 지하철 대공원역의 일별 </a:t>
            </a:r>
            <a:r>
              <a:rPr lang="ko-KR" altLang="en-US" sz="2500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하차자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수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출처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서울 </a:t>
            </a:r>
            <a:r>
              <a:rPr lang="ko-KR" altLang="en-US" sz="2100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열린데이터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광장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-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서울시 지하철호선별 </a:t>
            </a:r>
            <a:r>
              <a:rPr lang="ko-KR" altLang="en-US" sz="2100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역별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2100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승하차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인원 정보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</a:p>
          <a:p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dirty="0">
                <a:solidFill>
                  <a:schemeClr val="accent1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미세먼지 농도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경기도 과천시 미세먼지 농도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출처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경기도 대기환경정보서비스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</a:p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dirty="0">
                <a:solidFill>
                  <a:schemeClr val="accent1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최저기온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경기도  과천시 문원동의 기간 내 최저기온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출처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100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기상자료개방포털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</a:p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dirty="0">
                <a:solidFill>
                  <a:schemeClr val="accent1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최고기온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경기도  과천시 문원동의 기간 내 최고기온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출처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100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기상자료개방포털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</a:p>
          <a:p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dirty="0">
                <a:solidFill>
                  <a:schemeClr val="accent1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평균기온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경기도  과천시 문원동의 기간 내 평균기온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출처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100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기상자료개방포털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</a:p>
          <a:p>
            <a:r>
              <a:rPr lang="en-US" altLang="ko-KR" sz="2500" dirty="0"/>
              <a:t> </a:t>
            </a:r>
            <a:endParaRPr lang="ko-KR" altLang="en-US" sz="2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CD17F-BFE3-2C7E-97C7-C04F5B01ACB9}"/>
              </a:ext>
            </a:extLst>
          </p:cNvPr>
          <p:cNvSpPr txBox="1"/>
          <p:nvPr/>
        </p:nvSpPr>
        <p:spPr>
          <a:xfrm>
            <a:off x="16243311" y="639457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EDA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847107-77A9-54EF-D635-162130D0913A}"/>
              </a:ext>
            </a:extLst>
          </p:cNvPr>
          <p:cNvSpPr/>
          <p:nvPr/>
        </p:nvSpPr>
        <p:spPr>
          <a:xfrm>
            <a:off x="7961213" y="2356649"/>
            <a:ext cx="2249587" cy="1266825"/>
          </a:xfrm>
          <a:prstGeom prst="rect">
            <a:avLst/>
          </a:prstGeom>
          <a:solidFill>
            <a:schemeClr val="accent1">
              <a:lumMod val="40000"/>
              <a:lumOff val="60000"/>
              <a:alpha val="23137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833770-6A26-4344-4AAA-57D4986744F2}"/>
              </a:ext>
            </a:extLst>
          </p:cNvPr>
          <p:cNvSpPr/>
          <p:nvPr/>
        </p:nvSpPr>
        <p:spPr>
          <a:xfrm>
            <a:off x="11201400" y="2345981"/>
            <a:ext cx="5903813" cy="1266825"/>
          </a:xfrm>
          <a:prstGeom prst="rect">
            <a:avLst/>
          </a:prstGeom>
          <a:solidFill>
            <a:schemeClr val="accent1">
              <a:lumMod val="40000"/>
              <a:lumOff val="60000"/>
              <a:alpha val="23137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5459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DAF7748C-D3B2-B91B-E227-C676F00FEEE4}"/>
              </a:ext>
            </a:extLst>
          </p:cNvPr>
          <p:cNvSpPr/>
          <p:nvPr/>
        </p:nvSpPr>
        <p:spPr>
          <a:xfrm>
            <a:off x="30684" y="8533205"/>
            <a:ext cx="18333516" cy="17537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-2227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FC6DB49-C49A-D81C-FCCC-19978BCDD6AB}"/>
              </a:ext>
            </a:extLst>
          </p:cNvPr>
          <p:cNvSpPr txBox="1"/>
          <p:nvPr/>
        </p:nvSpPr>
        <p:spPr>
          <a:xfrm>
            <a:off x="321334" y="671573"/>
            <a:ext cx="1379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2)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입장객 수 분포 및 요약 통계량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232449-3CB6-858D-DC79-668FF7B13DBD}"/>
              </a:ext>
            </a:extLst>
          </p:cNvPr>
          <p:cNvSpPr txBox="1"/>
          <p:nvPr/>
        </p:nvSpPr>
        <p:spPr>
          <a:xfrm>
            <a:off x="762000" y="4923677"/>
            <a:ext cx="201168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/>
              <a:t> </a:t>
            </a:r>
            <a:endParaRPr lang="ko-KR" altLang="en-US" sz="2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FD34D8-4859-AA62-5AAF-AC29A5932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00"/>
          <a:stretch/>
        </p:blipFill>
        <p:spPr>
          <a:xfrm>
            <a:off x="753979" y="3731405"/>
            <a:ext cx="7679666" cy="46172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786DD8-C986-96F5-E628-5D43516D9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8457" y="4541817"/>
            <a:ext cx="3419475" cy="23358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C0C623-031D-8C34-CEF7-F9F5ED15C243}"/>
              </a:ext>
            </a:extLst>
          </p:cNvPr>
          <p:cNvSpPr txBox="1"/>
          <p:nvPr/>
        </p:nvSpPr>
        <p:spPr>
          <a:xfrm>
            <a:off x="19964400" y="6945797"/>
            <a:ext cx="49958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Q3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와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Max</a:t>
            </a:r>
          </a:p>
          <a:p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Min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과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Max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의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차이가 큼</a:t>
            </a:r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CCA002F6-6C6D-5C99-8B0D-6BE67A66BDF8}"/>
              </a:ext>
            </a:extLst>
          </p:cNvPr>
          <p:cNvSpPr/>
          <p:nvPr/>
        </p:nvSpPr>
        <p:spPr>
          <a:xfrm>
            <a:off x="20011618" y="5823877"/>
            <a:ext cx="3383531" cy="1168086"/>
          </a:xfrm>
          <a:prstGeom prst="frame">
            <a:avLst>
              <a:gd name="adj1" fmla="val 23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20C653FE-7602-432C-8E49-04A6ED94651E}"/>
              </a:ext>
            </a:extLst>
          </p:cNvPr>
          <p:cNvSpPr/>
          <p:nvPr/>
        </p:nvSpPr>
        <p:spPr>
          <a:xfrm>
            <a:off x="19964400" y="4463242"/>
            <a:ext cx="3383532" cy="477055"/>
          </a:xfrm>
          <a:prstGeom prst="frame">
            <a:avLst>
              <a:gd name="adj1" fmla="val 3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307698D5-EC18-6DE6-924C-E25FA443F459}"/>
              </a:ext>
            </a:extLst>
          </p:cNvPr>
          <p:cNvSpPr/>
          <p:nvPr/>
        </p:nvSpPr>
        <p:spPr>
          <a:xfrm>
            <a:off x="19964400" y="5145068"/>
            <a:ext cx="3383532" cy="390241"/>
          </a:xfrm>
          <a:prstGeom prst="frame">
            <a:avLst>
              <a:gd name="adj1" fmla="val 3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3640EEB-5ACA-2134-33F8-32AD4E8563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557" y="3729581"/>
            <a:ext cx="8701348" cy="47667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7353BA-CAC1-3BFB-C1C8-B4BADE7DAD25}"/>
              </a:ext>
            </a:extLst>
          </p:cNvPr>
          <p:cNvSpPr txBox="1"/>
          <p:nvPr/>
        </p:nvSpPr>
        <p:spPr>
          <a:xfrm>
            <a:off x="16243311" y="639457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EDA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6F7847-F9C7-2394-3AC3-22888BC50246}"/>
              </a:ext>
            </a:extLst>
          </p:cNvPr>
          <p:cNvSpPr txBox="1"/>
          <p:nvPr/>
        </p:nvSpPr>
        <p:spPr>
          <a:xfrm>
            <a:off x="6553200" y="8801100"/>
            <a:ext cx="1044341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right-skewed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의 분포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(mean&gt;median)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48A5DE-DC32-7D31-277A-5685EC9DF48C}"/>
              </a:ext>
            </a:extLst>
          </p:cNvPr>
          <p:cNvSpPr txBox="1"/>
          <p:nvPr/>
        </p:nvSpPr>
        <p:spPr>
          <a:xfrm>
            <a:off x="4876800" y="9450045"/>
            <a:ext cx="1044341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입장객 수의 분포와 대공원역 하차자수의 분포가 비슷하다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연관성 추측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  <a:endParaRPr lang="ko-KR" altLang="en-US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B6374B-E033-0894-102A-6D654B666B3D}"/>
              </a:ext>
            </a:extLst>
          </p:cNvPr>
          <p:cNvSpPr txBox="1"/>
          <p:nvPr/>
        </p:nvSpPr>
        <p:spPr>
          <a:xfrm>
            <a:off x="609600" y="3054768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입장객 수 분포도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89648D-DF8E-4291-56D5-DA19786366DA}"/>
              </a:ext>
            </a:extLst>
          </p:cNvPr>
          <p:cNvSpPr txBox="1"/>
          <p:nvPr/>
        </p:nvSpPr>
        <p:spPr>
          <a:xfrm>
            <a:off x="9166758" y="3138511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서울대공원역 하차자수 분포도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6D785D2-079E-BB5B-57FE-928A25BE4965}"/>
              </a:ext>
            </a:extLst>
          </p:cNvPr>
          <p:cNvCxnSpPr/>
          <p:nvPr/>
        </p:nvCxnSpPr>
        <p:spPr>
          <a:xfrm>
            <a:off x="3429000" y="4755110"/>
            <a:ext cx="0" cy="6803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8B230CB-C88C-EB70-EEF7-B135BE427B6D}"/>
              </a:ext>
            </a:extLst>
          </p:cNvPr>
          <p:cNvCxnSpPr/>
          <p:nvPr/>
        </p:nvCxnSpPr>
        <p:spPr>
          <a:xfrm>
            <a:off x="5867400" y="6438877"/>
            <a:ext cx="0" cy="6803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2B6E0AD-B60A-DDCE-9706-C97A27A0C8DA}"/>
              </a:ext>
            </a:extLst>
          </p:cNvPr>
          <p:cNvCxnSpPr/>
          <p:nvPr/>
        </p:nvCxnSpPr>
        <p:spPr>
          <a:xfrm>
            <a:off x="11769306" y="4593615"/>
            <a:ext cx="0" cy="6803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D02F4D8-A92F-5603-3AC6-5E84D7DC04EB}"/>
              </a:ext>
            </a:extLst>
          </p:cNvPr>
          <p:cNvCxnSpPr/>
          <p:nvPr/>
        </p:nvCxnSpPr>
        <p:spPr>
          <a:xfrm>
            <a:off x="14249400" y="6377208"/>
            <a:ext cx="0" cy="6803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호 6">
            <a:extLst>
              <a:ext uri="{FF2B5EF4-FFF2-40B4-BE49-F238E27FC236}">
                <a16:creationId xmlns:a16="http://schemas.microsoft.com/office/drawing/2014/main" id="{D231BAF6-896D-058A-A7EB-D88DF95D1476}"/>
              </a:ext>
            </a:extLst>
          </p:cNvPr>
          <p:cNvSpPr/>
          <p:nvPr/>
        </p:nvSpPr>
        <p:spPr>
          <a:xfrm rot="10800000">
            <a:off x="11769306" y="3943547"/>
            <a:ext cx="4688456" cy="3363168"/>
          </a:xfrm>
          <a:prstGeom prst="arc">
            <a:avLst>
              <a:gd name="adj1" fmla="val 16200000"/>
              <a:gd name="adj2" fmla="val 21514562"/>
            </a:avLst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호 29">
            <a:extLst>
              <a:ext uri="{FF2B5EF4-FFF2-40B4-BE49-F238E27FC236}">
                <a16:creationId xmlns:a16="http://schemas.microsoft.com/office/drawing/2014/main" id="{D2E2ECC1-36CC-3B24-AAED-4F895454D746}"/>
              </a:ext>
            </a:extLst>
          </p:cNvPr>
          <p:cNvSpPr/>
          <p:nvPr/>
        </p:nvSpPr>
        <p:spPr>
          <a:xfrm rot="10800000">
            <a:off x="3429001" y="4076900"/>
            <a:ext cx="4688456" cy="3363168"/>
          </a:xfrm>
          <a:prstGeom prst="arc">
            <a:avLst>
              <a:gd name="adj1" fmla="val 16200000"/>
              <a:gd name="adj2" fmla="val 21514562"/>
            </a:avLst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775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4184</Words>
  <Application>Microsoft Macintosh PowerPoint</Application>
  <PresentationFormat>사용자 지정</PresentationFormat>
  <Paragraphs>493</Paragraphs>
  <Slides>47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66" baseType="lpstr">
      <vt:lpstr>THE캔디바</vt:lpstr>
      <vt:lpstr>NanumSquareOTF_ac Light</vt:lpstr>
      <vt:lpstr>charter</vt:lpstr>
      <vt:lpstr>NanumSquareOTF_ac</vt:lpstr>
      <vt:lpstr>Courier New</vt:lpstr>
      <vt:lpstr>Arial</vt:lpstr>
      <vt:lpstr>Arial</vt:lpstr>
      <vt:lpstr>NanumSquareOTF_ac ExtraBold</vt:lpstr>
      <vt:lpstr>Ubuntu Condensed</vt:lpstr>
      <vt:lpstr>S-Core Dream 5 Medium</vt:lpstr>
      <vt:lpstr>NanumSquareOTF_ac Bold</vt:lpstr>
      <vt:lpstr>NanumSquareOTF Bold</vt:lpstr>
      <vt:lpstr>나눔스퀘어OTF_ac Light</vt:lpstr>
      <vt:lpstr>?? ??</vt:lpstr>
      <vt:lpstr>NanumSquareOTF</vt:lpstr>
      <vt:lpstr>charter</vt:lpstr>
      <vt:lpstr>S-Core Dream 6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공 도웅</cp:lastModifiedBy>
  <cp:revision>50</cp:revision>
  <dcterms:created xsi:type="dcterms:W3CDTF">2022-07-04T01:04:23Z</dcterms:created>
  <dcterms:modified xsi:type="dcterms:W3CDTF">2022-07-06T14:13:13Z</dcterms:modified>
</cp:coreProperties>
</file>